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3" r:id="rId3"/>
    <p:sldId id="264" r:id="rId4"/>
    <p:sldId id="265" r:id="rId5"/>
    <p:sldId id="266" r:id="rId6"/>
    <p:sldId id="272" r:id="rId7"/>
    <p:sldId id="307" r:id="rId8"/>
    <p:sldId id="267" r:id="rId9"/>
    <p:sldId id="271" r:id="rId10"/>
    <p:sldId id="274" r:id="rId11"/>
    <p:sldId id="275" r:id="rId12"/>
    <p:sldId id="281" r:id="rId13"/>
    <p:sldId id="277" r:id="rId14"/>
    <p:sldId id="283" r:id="rId15"/>
    <p:sldId id="278" r:id="rId16"/>
    <p:sldId id="309" r:id="rId17"/>
    <p:sldId id="279" r:id="rId18"/>
    <p:sldId id="305" r:id="rId19"/>
    <p:sldId id="306" r:id="rId20"/>
    <p:sldId id="310" r:id="rId21"/>
    <p:sldId id="288" r:id="rId22"/>
    <p:sldId id="289" r:id="rId23"/>
    <p:sldId id="295" r:id="rId24"/>
    <p:sldId id="290" r:id="rId25"/>
    <p:sldId id="291" r:id="rId26"/>
    <p:sldId id="292" r:id="rId27"/>
    <p:sldId id="293" r:id="rId28"/>
    <p:sldId id="262" r:id="rId2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33CC"/>
    <a:srgbClr val="996633"/>
    <a:srgbClr val="9A72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72908" autoAdjust="0"/>
  </p:normalViewPr>
  <p:slideViewPr>
    <p:cSldViewPr>
      <p:cViewPr varScale="1">
        <p:scale>
          <a:sx n="62" d="100"/>
          <a:sy n="62" d="100"/>
        </p:scale>
        <p:origin x="1824" y="53"/>
      </p:cViewPr>
      <p:guideLst>
        <p:guide orient="horz" pos="2160"/>
        <p:guide pos="2880"/>
      </p:guideLst>
    </p:cSldViewPr>
  </p:slideViewPr>
  <p:notesTextViewPr>
    <p:cViewPr>
      <p:scale>
        <a:sx n="133" d="100"/>
        <a:sy n="133"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E669A-9BFD-492A-A781-95C18EAA83F4}" type="datetimeFigureOut">
              <a:rPr lang="en-US" smtClean="0"/>
              <a:t>11/18/2024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264A4-3D07-4A8E-9B29-6B9ED0CF34F6}" type="slidenum">
              <a:rPr lang="en-US" smtClean="0"/>
              <a:t>‹#›</a:t>
            </a:fld>
            <a:endParaRPr lang="en-US"/>
          </a:p>
        </p:txBody>
      </p:sp>
    </p:spTree>
    <p:extLst>
      <p:ext uri="{BB962C8B-B14F-4D97-AF65-F5344CB8AC3E}">
        <p14:creationId xmlns:p14="http://schemas.microsoft.com/office/powerpoint/2010/main" val="766370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1264A4-3D07-4A8E-9B29-6B9ED0CF34F6}" type="slidenum">
              <a:rPr lang="en-US" smtClean="0"/>
              <a:t>1</a:t>
            </a:fld>
            <a:endParaRPr lang="en-US"/>
          </a:p>
        </p:txBody>
      </p:sp>
    </p:spTree>
    <p:extLst>
      <p:ext uri="{BB962C8B-B14F-4D97-AF65-F5344CB8AC3E}">
        <p14:creationId xmlns:p14="http://schemas.microsoft.com/office/powerpoint/2010/main" val="3224966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3C1264A4-3D07-4A8E-9B29-6B9ED0CF34F6}" type="slidenum">
              <a:rPr lang="en-US" smtClean="0"/>
              <a:t>16</a:t>
            </a:fld>
            <a:endParaRPr lang="en-US"/>
          </a:p>
        </p:txBody>
      </p:sp>
    </p:spTree>
    <p:extLst>
      <p:ext uri="{BB962C8B-B14F-4D97-AF65-F5344CB8AC3E}">
        <p14:creationId xmlns:p14="http://schemas.microsoft.com/office/powerpoint/2010/main" val="2146378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Bao </a:t>
            </a:r>
            <a:r>
              <a:rPr lang="en-US" dirty="0" err="1"/>
              <a:t>gồm</a:t>
            </a:r>
            <a:r>
              <a:rPr lang="en-US" dirty="0"/>
              <a:t> 13 </a:t>
            </a:r>
            <a:r>
              <a:rPr lang="en-US" dirty="0" err="1"/>
              <a:t>bảng</a:t>
            </a:r>
            <a:r>
              <a:rPr lang="en-US" dirty="0"/>
              <a:t>:</a:t>
            </a:r>
          </a:p>
          <a:p>
            <a:r>
              <a:rPr lang="en-US" dirty="0"/>
              <a:t>Product: </a:t>
            </a:r>
            <a:r>
              <a:rPr lang="en-US" dirty="0" err="1"/>
              <a:t>Sản</a:t>
            </a:r>
            <a:r>
              <a:rPr lang="en-US" dirty="0"/>
              <a:t> </a:t>
            </a:r>
            <a:r>
              <a:rPr lang="en-US" dirty="0" err="1"/>
              <a:t>phẩm</a:t>
            </a:r>
            <a:endParaRPr lang="en-US" dirty="0"/>
          </a:p>
          <a:p>
            <a:r>
              <a:rPr lang="en-US" dirty="0"/>
              <a:t>Customer: </a:t>
            </a:r>
            <a:r>
              <a:rPr lang="en-US" dirty="0" err="1"/>
              <a:t>Khách</a:t>
            </a:r>
            <a:r>
              <a:rPr lang="en-US" dirty="0"/>
              <a:t> hang</a:t>
            </a:r>
          </a:p>
          <a:p>
            <a:r>
              <a:rPr lang="en-US" dirty="0"/>
              <a:t>Account: </a:t>
            </a:r>
            <a:r>
              <a:rPr lang="en-US" dirty="0" err="1"/>
              <a:t>Tài</a:t>
            </a:r>
            <a:r>
              <a:rPr lang="en-US" dirty="0"/>
              <a:t> </a:t>
            </a:r>
            <a:r>
              <a:rPr lang="en-US" dirty="0" err="1"/>
              <a:t>khoản</a:t>
            </a:r>
            <a:endParaRPr lang="en-US" dirty="0"/>
          </a:p>
          <a:p>
            <a:r>
              <a:rPr lang="en-US" dirty="0"/>
              <a:t>Brand: </a:t>
            </a:r>
            <a:r>
              <a:rPr lang="vi-VN" dirty="0"/>
              <a:t>xuất xứ</a:t>
            </a:r>
            <a:endParaRPr lang="en-US" dirty="0"/>
          </a:p>
          <a:p>
            <a:r>
              <a:rPr lang="en-US" dirty="0"/>
              <a:t>Order: </a:t>
            </a:r>
            <a:r>
              <a:rPr lang="en-US" dirty="0" err="1"/>
              <a:t>Đơn</a:t>
            </a:r>
            <a:r>
              <a:rPr lang="en-US" dirty="0"/>
              <a:t> hang</a:t>
            </a:r>
            <a:br>
              <a:rPr lang="en-US" dirty="0"/>
            </a:br>
            <a:r>
              <a:rPr lang="en-US" dirty="0"/>
              <a:t>Order detail: Chi </a:t>
            </a:r>
            <a:r>
              <a:rPr lang="en-US" dirty="0" err="1"/>
              <a:t>tiết</a:t>
            </a:r>
            <a:r>
              <a:rPr lang="en-US" dirty="0"/>
              <a:t> </a:t>
            </a:r>
            <a:r>
              <a:rPr lang="en-US" dirty="0" err="1"/>
              <a:t>đơn</a:t>
            </a:r>
            <a:r>
              <a:rPr lang="en-US" dirty="0"/>
              <a:t> </a:t>
            </a:r>
            <a:r>
              <a:rPr lang="en-US" dirty="0" err="1"/>
              <a:t>hàng</a:t>
            </a:r>
            <a:endParaRPr lang="en-US" dirty="0"/>
          </a:p>
          <a:p>
            <a:r>
              <a:rPr lang="en-US" dirty="0"/>
              <a:t>Article : </a:t>
            </a:r>
            <a:r>
              <a:rPr lang="en-US" dirty="0" err="1"/>
              <a:t>bình</a:t>
            </a:r>
            <a:r>
              <a:rPr lang="en-US" dirty="0"/>
              <a:t> </a:t>
            </a:r>
            <a:r>
              <a:rPr lang="en-US" dirty="0" err="1"/>
              <a:t>luận</a:t>
            </a:r>
            <a:br>
              <a:rPr lang="en-US" dirty="0"/>
            </a:br>
            <a:r>
              <a:rPr lang="en-US" dirty="0"/>
              <a:t>inventory: </a:t>
            </a:r>
            <a:r>
              <a:rPr lang="en-US" dirty="0" err="1"/>
              <a:t>Nhập</a:t>
            </a:r>
            <a:r>
              <a:rPr lang="en-US" dirty="0"/>
              <a:t> </a:t>
            </a:r>
            <a:r>
              <a:rPr lang="en-US" dirty="0" err="1"/>
              <a:t>kho</a:t>
            </a:r>
            <a:endParaRPr lang="en-US" dirty="0"/>
          </a:p>
          <a:p>
            <a:r>
              <a:rPr lang="en-US" dirty="0"/>
              <a:t>Inventory detail: Chi </a:t>
            </a:r>
            <a:r>
              <a:rPr lang="en-US" dirty="0" err="1"/>
              <a:t>tiết</a:t>
            </a:r>
            <a:r>
              <a:rPr lang="en-US" dirty="0"/>
              <a:t> </a:t>
            </a:r>
            <a:r>
              <a:rPr lang="en-US" dirty="0" err="1"/>
              <a:t>nhập</a:t>
            </a:r>
            <a:r>
              <a:rPr lang="en-US" dirty="0"/>
              <a:t> </a:t>
            </a:r>
            <a:r>
              <a:rPr lang="en-US" dirty="0" err="1"/>
              <a:t>kho</a:t>
            </a:r>
            <a:br>
              <a:rPr lang="en-US" dirty="0"/>
            </a:br>
            <a:r>
              <a:rPr lang="en-US" dirty="0"/>
              <a:t>metric: </a:t>
            </a:r>
            <a:r>
              <a:rPr lang="en-US" dirty="0" err="1"/>
              <a:t>Doanh</a:t>
            </a:r>
            <a:r>
              <a:rPr lang="en-US" dirty="0"/>
              <a:t> </a:t>
            </a:r>
            <a:r>
              <a:rPr lang="en-US" dirty="0" err="1"/>
              <a:t>thu</a:t>
            </a:r>
            <a:endParaRPr lang="en-US" dirty="0"/>
          </a:p>
          <a:p>
            <a:r>
              <a:rPr lang="en-US" dirty="0" err="1"/>
              <a:t>Evalueta</a:t>
            </a:r>
            <a:r>
              <a:rPr lang="en-US" dirty="0"/>
              <a:t>: </a:t>
            </a:r>
            <a:r>
              <a:rPr lang="en-US" dirty="0" err="1"/>
              <a:t>Đánh</a:t>
            </a:r>
            <a:r>
              <a:rPr lang="en-US" dirty="0"/>
              <a:t> </a:t>
            </a:r>
            <a:r>
              <a:rPr lang="en-US" dirty="0" err="1"/>
              <a:t>giá</a:t>
            </a:r>
            <a:endParaRPr lang="en-US" dirty="0"/>
          </a:p>
          <a:p>
            <a:r>
              <a:rPr lang="en-US" dirty="0"/>
              <a:t>Category: </a:t>
            </a:r>
            <a:r>
              <a:rPr lang="en-US" dirty="0" err="1"/>
              <a:t>Doanh</a:t>
            </a:r>
            <a:r>
              <a:rPr lang="en-US" dirty="0"/>
              <a:t> </a:t>
            </a:r>
            <a:r>
              <a:rPr lang="en-US" dirty="0" err="1"/>
              <a:t>mục</a:t>
            </a:r>
            <a:endParaRPr lang="en-US" dirty="0"/>
          </a:p>
          <a:p>
            <a:r>
              <a:rPr lang="en-US" dirty="0"/>
              <a:t>Capacity: </a:t>
            </a:r>
            <a:r>
              <a:rPr lang="vi-VN" dirty="0"/>
              <a:t>màu sắc</a:t>
            </a:r>
            <a:endParaRPr lang="en-US" dirty="0"/>
          </a:p>
          <a:p>
            <a:endParaRPr lang="en-US" dirty="0"/>
          </a:p>
        </p:txBody>
      </p:sp>
      <p:sp>
        <p:nvSpPr>
          <p:cNvPr id="4" name="Slide Number Placeholder 3"/>
          <p:cNvSpPr>
            <a:spLocks noGrp="1"/>
          </p:cNvSpPr>
          <p:nvPr>
            <p:ph type="sldNum" sz="quarter" idx="5"/>
          </p:nvPr>
        </p:nvSpPr>
        <p:spPr/>
        <p:txBody>
          <a:bodyPr/>
          <a:lstStyle/>
          <a:p>
            <a:fld id="{3C1264A4-3D07-4A8E-9B29-6B9ED0CF34F6}" type="slidenum">
              <a:rPr lang="en-US" smtClean="0"/>
              <a:t>17</a:t>
            </a:fld>
            <a:endParaRPr lang="en-US"/>
          </a:p>
        </p:txBody>
      </p:sp>
    </p:spTree>
    <p:extLst>
      <p:ext uri="{BB962C8B-B14F-4D97-AF65-F5344CB8AC3E}">
        <p14:creationId xmlns:p14="http://schemas.microsoft.com/office/powerpoint/2010/main" val="3562530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tương</a:t>
            </a:r>
            <a:r>
              <a:rPr lang="en-US" dirty="0"/>
              <a:t> </a:t>
            </a:r>
            <a:r>
              <a:rPr lang="en-US" dirty="0" err="1"/>
              <a:t>thích</a:t>
            </a:r>
            <a:r>
              <a:rPr lang="en-US" dirty="0"/>
              <a:t> </a:t>
            </a:r>
            <a:r>
              <a:rPr lang="en-US" dirty="0" err="1"/>
              <a:t>với</a:t>
            </a:r>
            <a:r>
              <a:rPr lang="en-US" dirty="0"/>
              <a:t> </a:t>
            </a:r>
            <a:r>
              <a:rPr lang="en-US" dirty="0" err="1"/>
              <a:t>nhiều</a:t>
            </a:r>
            <a:r>
              <a:rPr lang="en-US" dirty="0"/>
              <a:t> </a:t>
            </a:r>
            <a:r>
              <a:rPr lang="en-US" dirty="0" err="1"/>
              <a:t>loại</a:t>
            </a:r>
            <a:r>
              <a:rPr lang="en-US" dirty="0"/>
              <a:t> </a:t>
            </a:r>
            <a:r>
              <a:rPr lang="en-US" dirty="0" err="1"/>
              <a:t>thiết</a:t>
            </a:r>
            <a:r>
              <a:rPr lang="en-US" dirty="0"/>
              <a:t> </a:t>
            </a:r>
            <a:r>
              <a:rPr lang="en-US" dirty="0" err="1"/>
              <a:t>bị</a:t>
            </a:r>
            <a:r>
              <a:rPr lang="en-US" dirty="0"/>
              <a:t> </a:t>
            </a:r>
            <a:r>
              <a:rPr lang="en-US" dirty="0" err="1"/>
              <a:t>sử</a:t>
            </a:r>
            <a:r>
              <a:rPr lang="en-US" dirty="0"/>
              <a:t> </a:t>
            </a:r>
            <a:r>
              <a:rPr lang="en-US" dirty="0" err="1"/>
              <a:t>dụng</a:t>
            </a:r>
            <a:r>
              <a:rPr lang="en-US" dirty="0"/>
              <a:t> </a:t>
            </a:r>
            <a:r>
              <a:rPr lang="en-US" dirty="0" err="1"/>
              <a:t>như</a:t>
            </a:r>
            <a:r>
              <a:rPr lang="en-US" dirty="0"/>
              <a:t>:</a:t>
            </a:r>
            <a:endParaRPr lang="vi-VN" dirty="0"/>
          </a:p>
        </p:txBody>
      </p:sp>
      <p:sp>
        <p:nvSpPr>
          <p:cNvPr id="4" name="Slide Number Placeholder 3"/>
          <p:cNvSpPr>
            <a:spLocks noGrp="1"/>
          </p:cNvSpPr>
          <p:nvPr>
            <p:ph type="sldNum" sz="quarter" idx="5"/>
          </p:nvPr>
        </p:nvSpPr>
        <p:spPr/>
        <p:txBody>
          <a:bodyPr/>
          <a:lstStyle/>
          <a:p>
            <a:fld id="{3C1264A4-3D07-4A8E-9B29-6B9ED0CF34F6}" type="slidenum">
              <a:rPr lang="en-US" smtClean="0"/>
              <a:t>18</a:t>
            </a:fld>
            <a:endParaRPr lang="en-US"/>
          </a:p>
        </p:txBody>
      </p:sp>
    </p:spTree>
    <p:extLst>
      <p:ext uri="{BB962C8B-B14F-4D97-AF65-F5344CB8AC3E}">
        <p14:creationId xmlns:p14="http://schemas.microsoft.com/office/powerpoint/2010/main" val="1534742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3C1264A4-3D07-4A8E-9B29-6B9ED0CF34F6}" type="slidenum">
              <a:rPr lang="en-US" smtClean="0"/>
              <a:t>27</a:t>
            </a:fld>
            <a:endParaRPr lang="en-US"/>
          </a:p>
        </p:txBody>
      </p:sp>
    </p:spTree>
    <p:extLst>
      <p:ext uri="{BB962C8B-B14F-4D97-AF65-F5344CB8AC3E}">
        <p14:creationId xmlns:p14="http://schemas.microsoft.com/office/powerpoint/2010/main" val="417272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20000"/>
              </a:lnSpc>
              <a:spcAft>
                <a:spcPts val="80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nay,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cửa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trực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tuyến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thiếu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ngành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lẻ</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mua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sắm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phổ</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Internet,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đâu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lợi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cửa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hàng</a:t>
            </a:r>
            <a:r>
              <a:rPr lang="en-US" sz="1800" dirty="0">
                <a:effectLst/>
                <a:latin typeface="Times New Roman" panose="02020603050405020304" pitchFamily="18" charset="0"/>
                <a:ea typeface="Calibri" panose="020F0502020204030204" pitchFamily="34" charset="0"/>
              </a:rPr>
              <a:t> online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lợi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chúng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mang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mua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phải</a:t>
            </a:r>
            <a:r>
              <a:rPr lang="en-US" sz="1800" dirty="0">
                <a:effectLst/>
                <a:latin typeface="Times New Roman" panose="02020603050405020304" pitchFamily="18" charset="0"/>
                <a:ea typeface="Calibri" panose="020F0502020204030204" pitchFamily="34" charset="0"/>
              </a:rPr>
              <a:t> di </a:t>
            </a:r>
            <a:r>
              <a:rPr lang="en-US" sz="1800" dirty="0" err="1">
                <a:effectLst/>
                <a:latin typeface="Times New Roman" panose="02020603050405020304" pitchFamily="18" charset="0"/>
                <a:ea typeface="Calibri" panose="020F0502020204030204" pitchFamily="34" charset="0"/>
              </a:rPr>
              <a:t>chuyển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cửa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Họ</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duyệt</a:t>
            </a:r>
            <a:r>
              <a:rPr lang="en-US" sz="1800" dirty="0">
                <a:effectLst/>
                <a:latin typeface="Times New Roman" panose="02020603050405020304" pitchFamily="18" charset="0"/>
                <a:ea typeface="Calibri" panose="020F0502020204030204" pitchFamily="34" charset="0"/>
              </a:rPr>
              <a:t> qua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phẩm</a:t>
            </a:r>
            <a:r>
              <a:rPr lang="en-US" sz="1800" dirty="0">
                <a:effectLst/>
                <a:latin typeface="Times New Roman" panose="02020603050405020304" pitchFamily="18" charset="0"/>
                <a:ea typeface="Calibri" panose="020F0502020204030204" pitchFamily="34" charset="0"/>
              </a:rPr>
              <a:t>, so </a:t>
            </a:r>
            <a:r>
              <a:rPr lang="en-US" sz="1800" dirty="0" err="1">
                <a:effectLst/>
                <a:latin typeface="Times New Roman" panose="02020603050405020304" pitchFamily="18" charset="0"/>
                <a:ea typeface="Calibri" panose="020F0502020204030204" pitchFamily="34" charset="0"/>
              </a:rPr>
              <a:t>sánh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xem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lựa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chọn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phẩm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phù</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hợp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Đồng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mua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hàng</a:t>
            </a:r>
            <a:r>
              <a:rPr lang="en-US" sz="1800" dirty="0">
                <a:effectLst/>
                <a:latin typeface="Times New Roman" panose="02020603050405020304" pitchFamily="18" charset="0"/>
                <a:ea typeface="Calibri" panose="020F0502020204030204" pitchFamily="34" charset="0"/>
              </a:rPr>
              <a:t> online </a:t>
            </a:r>
            <a:r>
              <a:rPr lang="en-US" sz="1800" dirty="0" err="1">
                <a:effectLst/>
                <a:latin typeface="Times New Roman" panose="02020603050405020304" pitchFamily="18" charset="0"/>
                <a:ea typeface="Calibri" panose="020F0502020204030204" pitchFamily="34" charset="0"/>
              </a:rPr>
              <a:t>cũng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kiệm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sức</a:t>
            </a:r>
            <a:r>
              <a:rPr lang="en-US" sz="1800" dirty="0">
                <a:effectLst/>
                <a:latin typeface="Times New Roman" panose="02020603050405020304" pitchFamily="18" charset="0"/>
                <a:ea typeface="Calibri" panose="020F0502020204030204" pitchFamily="34" charset="0"/>
              </a:rPr>
              <a:t> so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mua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truyền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a:t>
            </a:r>
          </a:p>
          <a:p>
            <a:r>
              <a:rPr lang="en-US" sz="1800" dirty="0">
                <a:effectLst/>
                <a:latin typeface="Times New Roman" panose="02020603050405020304" pitchFamily="18" charset="0"/>
                <a:ea typeface="Calibri" panose="020F0502020204030204" pitchFamily="34" charset="0"/>
              </a:rPr>
              <a:t>Do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em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nắm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bắt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cửa</a:t>
            </a:r>
            <a:r>
              <a:rPr lang="en-US" sz="1800" dirty="0">
                <a:effectLst/>
                <a:latin typeface="Times New Roman" panose="02020603050405020304" pitchFamily="18" charset="0"/>
                <a:ea typeface="Calibri" panose="020F0502020204030204" pitchFamily="34" charset="0"/>
              </a:rPr>
              <a:t> hang </a:t>
            </a:r>
            <a:r>
              <a:rPr lang="vi-VN" sz="1800" dirty="0">
                <a:effectLst/>
                <a:latin typeface="Times New Roman" panose="02020603050405020304" pitchFamily="18" charset="0"/>
                <a:ea typeface="Calibri" panose="020F0502020204030204" pitchFamily="34" charset="0"/>
              </a:rPr>
              <a:t>kính thực tế ảo và thiệt bị chơi game</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tuyến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dung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nay.</a:t>
            </a:r>
          </a:p>
        </p:txBody>
      </p:sp>
      <p:sp>
        <p:nvSpPr>
          <p:cNvPr id="4" name="Slide Number Placeholder 3"/>
          <p:cNvSpPr>
            <a:spLocks noGrp="1"/>
          </p:cNvSpPr>
          <p:nvPr>
            <p:ph type="sldNum" sz="quarter" idx="5"/>
          </p:nvPr>
        </p:nvSpPr>
        <p:spPr/>
        <p:txBody>
          <a:bodyPr/>
          <a:lstStyle/>
          <a:p>
            <a:fld id="{3C1264A4-3D07-4A8E-9B29-6B9ED0CF34F6}" type="slidenum">
              <a:rPr lang="en-US" smtClean="0"/>
              <a:t>3</a:t>
            </a:fld>
            <a:endParaRPr lang="en-US"/>
          </a:p>
        </p:txBody>
      </p:sp>
    </p:spTree>
    <p:extLst>
      <p:ext uri="{BB962C8B-B14F-4D97-AF65-F5344CB8AC3E}">
        <p14:creationId xmlns:p14="http://schemas.microsoft.com/office/powerpoint/2010/main" val="39972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để</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sẽ</a:t>
            </a:r>
            <a:r>
              <a:rPr lang="en-US" dirty="0"/>
              <a:t> bao </a:t>
            </a:r>
            <a:r>
              <a:rPr lang="en-US" dirty="0" err="1"/>
              <a:t>gồm</a:t>
            </a:r>
            <a:r>
              <a:rPr lang="en-US" dirty="0"/>
              <a:t> 4 </a:t>
            </a:r>
            <a:r>
              <a:rPr lang="en-US" dirty="0" err="1"/>
              <a:t>công</a:t>
            </a:r>
            <a:r>
              <a:rPr lang="en-US" dirty="0"/>
              <a:t> </a:t>
            </a:r>
            <a:r>
              <a:rPr lang="en-US" dirty="0" err="1"/>
              <a:t>cụ</a:t>
            </a:r>
            <a:r>
              <a:rPr lang="en-US" dirty="0"/>
              <a:t> </a:t>
            </a:r>
            <a:r>
              <a:rPr lang="en-US" dirty="0" err="1"/>
              <a:t>chính</a:t>
            </a:r>
            <a:r>
              <a:rPr lang="en-US" dirty="0"/>
              <a:t> </a:t>
            </a:r>
            <a:r>
              <a:rPr lang="en-US" dirty="0" err="1"/>
              <a:t>là</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666666"/>
                </a:solidFill>
                <a:latin typeface="Raleway Light"/>
                <a:sym typeface="Raleway Light"/>
              </a:rPr>
              <a:t>Visual Studio Code: dung </a:t>
            </a:r>
            <a:r>
              <a:rPr lang="en-US" sz="1200" b="1" dirty="0" err="1">
                <a:solidFill>
                  <a:srgbClr val="666666"/>
                </a:solidFill>
                <a:latin typeface="Raleway Light"/>
                <a:sym typeface="Raleway Light"/>
              </a:rPr>
              <a:t>để</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viết</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mã</a:t>
            </a:r>
            <a:r>
              <a:rPr lang="en-US" sz="1200" b="1" dirty="0">
                <a:solidFill>
                  <a:srgbClr val="666666"/>
                </a:solidFill>
                <a:latin typeface="Raleway Light"/>
                <a:sym typeface="Raleway Light"/>
              </a:rPr>
              <a:t> PHP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666666"/>
                </a:solidFill>
                <a:latin typeface="Raleway Light"/>
                <a:sym typeface="Raleway Light"/>
              </a:rPr>
              <a:t>GG Chrome: </a:t>
            </a:r>
            <a:r>
              <a:rPr lang="en-US" sz="1200" b="1" dirty="0" err="1">
                <a:solidFill>
                  <a:srgbClr val="666666"/>
                </a:solidFill>
                <a:latin typeface="Raleway Light"/>
                <a:sym typeface="Raleway Light"/>
              </a:rPr>
              <a:t>Xem</a:t>
            </a:r>
            <a:r>
              <a:rPr lang="en-US" sz="1200" b="1" dirty="0">
                <a:solidFill>
                  <a:srgbClr val="666666"/>
                </a:solidFill>
                <a:latin typeface="Raleway Light"/>
                <a:sym typeface="Raleway Light"/>
              </a:rPr>
              <a:t> website</a:t>
            </a:r>
            <a:br>
              <a:rPr lang="en-US" sz="1200" b="1" dirty="0">
                <a:solidFill>
                  <a:srgbClr val="666666"/>
                </a:solidFill>
                <a:latin typeface="Raleway Light"/>
                <a:sym typeface="Raleway Light"/>
              </a:rPr>
            </a:br>
            <a:r>
              <a:rPr lang="en-US" sz="1200" b="1" dirty="0">
                <a:solidFill>
                  <a:srgbClr val="666666"/>
                </a:solidFill>
                <a:latin typeface="Raleway Light"/>
                <a:sym typeface="Raleway Light"/>
              </a:rPr>
              <a:t>Power Design: </a:t>
            </a:r>
            <a:r>
              <a:rPr lang="en-US" sz="1200" b="1" dirty="0" err="1">
                <a:solidFill>
                  <a:srgbClr val="666666"/>
                </a:solidFill>
                <a:latin typeface="Raleway Light"/>
                <a:sym typeface="Raleway Light"/>
              </a:rPr>
              <a:t>Thiết</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kế</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các</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sơ</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đồ</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hệ</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thống</a:t>
            </a:r>
            <a:endParaRPr lang="en-US" sz="1200" b="1" dirty="0">
              <a:solidFill>
                <a:srgbClr val="666666"/>
              </a:solidFill>
              <a:latin typeface="Raleway Light"/>
              <a:sym typeface="Raleway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rgbClr val="666666"/>
                </a:solidFill>
                <a:latin typeface="Raleway Light"/>
                <a:sym typeface="Raleway Light"/>
              </a:rPr>
              <a:t>Xampp</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Chạy</a:t>
            </a:r>
            <a:r>
              <a:rPr lang="en-US" sz="1200" b="1" dirty="0">
                <a:solidFill>
                  <a:srgbClr val="666666"/>
                </a:solidFill>
                <a:latin typeface="Raleway Light"/>
                <a:sym typeface="Raleway Light"/>
              </a:rPr>
              <a:t> website, </a:t>
            </a:r>
            <a:r>
              <a:rPr lang="en-US" sz="1200" b="1" dirty="0" err="1">
                <a:solidFill>
                  <a:srgbClr val="666666"/>
                </a:solidFill>
                <a:latin typeface="Raleway Light"/>
                <a:sym typeface="Raleway Light"/>
              </a:rPr>
              <a:t>tạo</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và</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quản</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lý</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cơ</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sở</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dữ</a:t>
            </a:r>
            <a:r>
              <a:rPr lang="en-US" sz="1200" b="1" dirty="0">
                <a:solidFill>
                  <a:srgbClr val="666666"/>
                </a:solidFill>
                <a:latin typeface="Raleway Light"/>
                <a:sym typeface="Raleway Light"/>
              </a:rPr>
              <a:t> </a:t>
            </a:r>
            <a:r>
              <a:rPr lang="en-US" sz="1200" b="1" dirty="0" err="1">
                <a:solidFill>
                  <a:srgbClr val="666666"/>
                </a:solidFill>
                <a:latin typeface="Raleway Light"/>
                <a:sym typeface="Raleway Light"/>
              </a:rPr>
              <a:t>liệu</a:t>
            </a:r>
            <a:endParaRPr lang="en-US" sz="1200" b="1" dirty="0">
              <a:solidFill>
                <a:srgbClr val="666666"/>
              </a:solidFill>
              <a:latin typeface="Raleway Light"/>
              <a:sym typeface="Raleway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666666"/>
              </a:solidFill>
              <a:latin typeface="Raleway Light"/>
              <a:sym typeface="Raleway Light"/>
            </a:endParaRPr>
          </a:p>
        </p:txBody>
      </p:sp>
      <p:sp>
        <p:nvSpPr>
          <p:cNvPr id="4" name="Slide Number Placeholder 3"/>
          <p:cNvSpPr>
            <a:spLocks noGrp="1"/>
          </p:cNvSpPr>
          <p:nvPr>
            <p:ph type="sldNum" sz="quarter" idx="5"/>
          </p:nvPr>
        </p:nvSpPr>
        <p:spPr/>
        <p:txBody>
          <a:bodyPr/>
          <a:lstStyle/>
          <a:p>
            <a:fld id="{3C1264A4-3D07-4A8E-9B29-6B9ED0CF34F6}" type="slidenum">
              <a:rPr lang="en-US" smtClean="0"/>
              <a:t>4</a:t>
            </a:fld>
            <a:endParaRPr lang="en-US"/>
          </a:p>
        </p:txBody>
      </p:sp>
    </p:spTree>
    <p:extLst>
      <p:ext uri="{BB962C8B-B14F-4D97-AF65-F5344CB8AC3E}">
        <p14:creationId xmlns:p14="http://schemas.microsoft.com/office/powerpoint/2010/main" val="14523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3C1264A4-3D07-4A8E-9B29-6B9ED0CF34F6}" type="slidenum">
              <a:rPr lang="en-US" smtClean="0"/>
              <a:t>5</a:t>
            </a:fld>
            <a:endParaRPr lang="en-US"/>
          </a:p>
        </p:txBody>
      </p:sp>
    </p:spTree>
    <p:extLst>
      <p:ext uri="{BB962C8B-B14F-4D97-AF65-F5344CB8AC3E}">
        <p14:creationId xmlns:p14="http://schemas.microsoft.com/office/powerpoint/2010/main" val="173485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rPr>
              <a:t>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xây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MVC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rPr>
              <a:t>Mô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MVC (Model-View-Controller)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mềm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phổ</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web. </a:t>
            </a:r>
            <a:r>
              <a:rPr lang="en-US" sz="1800" dirty="0" err="1">
                <a:effectLst/>
                <a:latin typeface="Times New Roman" panose="02020603050405020304" pitchFamily="18" charset="0"/>
                <a:ea typeface="Calibri" panose="020F0502020204030204" pitchFamily="34" charset="0"/>
              </a:rPr>
              <a:t>Mô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giúp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tạo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nhắc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giữa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giao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người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logic </a:t>
            </a:r>
            <a:r>
              <a:rPr lang="en-US" sz="1800" dirty="0" err="1">
                <a:effectLst/>
                <a:latin typeface="Times New Roman" panose="02020603050405020304" pitchFamily="18" charset="0"/>
                <a:ea typeface="Calibri" panose="020F0502020204030204" pitchFamily="34" charset="0"/>
              </a:rPr>
              <a:t>xử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endParaRPr lang="vi-VN" sz="1800" dirty="0">
              <a:effectLst/>
              <a:latin typeface="Times New Roman" panose="02020603050405020304" pitchFamily="18" charset="0"/>
              <a:ea typeface="Calibri" panose="020F0502020204030204" pitchFamily="34" charset="0"/>
            </a:endParaRPr>
          </a:p>
          <a:p>
            <a:pPr marL="342900" lvl="0" indent="-342900" algn="just">
              <a:lnSpc>
                <a:spcPct val="120000"/>
              </a:lnSpc>
              <a:spcAft>
                <a:spcPts val="800"/>
              </a:spcAft>
              <a:buFont typeface="Arial" panose="020B0604020202020204" pitchFamily="34" charset="0"/>
              <a:buChar char="⮚"/>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MVC:</a:t>
            </a:r>
            <a:endParaRPr lang="vi-VN" sz="1800" dirty="0">
              <a:effectLst/>
              <a:latin typeface="Noto Sans Symbols"/>
              <a:ea typeface="Noto Sans Symbols"/>
              <a:cs typeface="Noto Sans Symbols"/>
            </a:endParaRPr>
          </a:p>
          <a:p>
            <a:pPr indent="228600" algn="just">
              <a:lnSpc>
                <a:spcPct val="120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logic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MVC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hưởng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pPr indent="228600" algn="just">
              <a:lnSpc>
                <a:spcPct val="120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mô-đun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rõ</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logic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mô-đun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pPr indent="228600" algn="just">
              <a:lnSpc>
                <a:spcPct val="120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logic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ổn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pPr indent="228600" algn="just">
              <a:lnSpc>
                <a:spcPct val="120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MVC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1264A4-3D07-4A8E-9B29-6B9ED0CF34F6}" type="slidenum">
              <a:rPr lang="en-US" smtClean="0"/>
              <a:t>6</a:t>
            </a:fld>
            <a:endParaRPr lang="en-US"/>
          </a:p>
        </p:txBody>
      </p:sp>
    </p:spTree>
    <p:extLst>
      <p:ext uri="{BB962C8B-B14F-4D97-AF65-F5344CB8AC3E}">
        <p14:creationId xmlns:p14="http://schemas.microsoft.com/office/powerpoint/2010/main" val="2663502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3C1264A4-3D07-4A8E-9B29-6B9ED0CF34F6}" type="slidenum">
              <a:rPr lang="en-US" smtClean="0"/>
              <a:t>7</a:t>
            </a:fld>
            <a:endParaRPr lang="en-US"/>
          </a:p>
        </p:txBody>
      </p:sp>
    </p:spTree>
    <p:extLst>
      <p:ext uri="{BB962C8B-B14F-4D97-AF65-F5344CB8AC3E}">
        <p14:creationId xmlns:p14="http://schemas.microsoft.com/office/powerpoint/2010/main" val="2823332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Quản lý đơn hàng: Xem, tạo, duyệt đơn hàng</a:t>
            </a:r>
          </a:p>
          <a:p>
            <a:r>
              <a:rPr lang="vi-VN" dirty="0"/>
              <a:t>QL sản phẩm: Thêm, sửa xóa sản phẩm, doanh mục, nhãn hiệu sản phẩm. Quản lý số lượng hàng tồn kho</a:t>
            </a:r>
          </a:p>
          <a:p>
            <a:r>
              <a:rPr lang="vi-VN" dirty="0"/>
              <a:t>QL Tài khoản: Xem thông tin, sửa</a:t>
            </a:r>
            <a:r>
              <a:rPr lang="en-US" dirty="0"/>
              <a:t>, </a:t>
            </a:r>
            <a:r>
              <a:rPr lang="en-US" dirty="0" err="1"/>
              <a:t>xóa</a:t>
            </a:r>
            <a:r>
              <a:rPr lang="en-US" dirty="0"/>
              <a:t>, </a:t>
            </a:r>
            <a:r>
              <a:rPr lang="en-US" dirty="0" err="1"/>
              <a:t>cấp</a:t>
            </a:r>
            <a:r>
              <a:rPr lang="en-US" dirty="0"/>
              <a:t> </a:t>
            </a:r>
            <a:r>
              <a:rPr lang="en-US" dirty="0" err="1"/>
              <a:t>quyền</a:t>
            </a:r>
            <a:r>
              <a:rPr lang="en-US" dirty="0"/>
              <a:t> </a:t>
            </a:r>
            <a:r>
              <a:rPr lang="en-US" dirty="0" err="1"/>
              <a:t>tài</a:t>
            </a:r>
            <a:r>
              <a:rPr lang="en-US" dirty="0"/>
              <a:t> </a:t>
            </a:r>
            <a:r>
              <a:rPr lang="en-US" dirty="0" err="1"/>
              <a:t>khoản</a:t>
            </a:r>
            <a:r>
              <a:rPr lang="en-US" dirty="0"/>
              <a:t>.</a:t>
            </a:r>
          </a:p>
          <a:p>
            <a:r>
              <a:rPr lang="en-US" dirty="0"/>
              <a:t>QL </a:t>
            </a:r>
            <a:r>
              <a:rPr lang="en-US" dirty="0" err="1"/>
              <a:t>Nhập</a:t>
            </a:r>
            <a:r>
              <a:rPr lang="en-US" dirty="0"/>
              <a:t> </a:t>
            </a:r>
            <a:r>
              <a:rPr lang="en-US" dirty="0" err="1"/>
              <a:t>kho</a:t>
            </a:r>
            <a:r>
              <a:rPr lang="en-US" dirty="0"/>
              <a:t>: </a:t>
            </a:r>
            <a:r>
              <a:rPr lang="en-US" dirty="0" err="1"/>
              <a:t>Xem</a:t>
            </a:r>
            <a:r>
              <a:rPr lang="en-US" dirty="0"/>
              <a:t> </a:t>
            </a:r>
            <a:r>
              <a:rPr lang="en-US" dirty="0" err="1"/>
              <a:t>thông</a:t>
            </a:r>
            <a:r>
              <a:rPr lang="en-US" dirty="0"/>
              <a:t> tin </a:t>
            </a:r>
            <a:r>
              <a:rPr lang="en-US" dirty="0" err="1"/>
              <a:t>nhập</a:t>
            </a:r>
            <a:r>
              <a:rPr lang="en-US" dirty="0"/>
              <a:t> </a:t>
            </a:r>
            <a:r>
              <a:rPr lang="en-US" dirty="0" err="1"/>
              <a:t>kho</a:t>
            </a:r>
            <a:r>
              <a:rPr lang="en-US" dirty="0"/>
              <a:t>, </a:t>
            </a:r>
            <a:r>
              <a:rPr lang="en-US" dirty="0" err="1"/>
              <a:t>Tạo</a:t>
            </a:r>
            <a:r>
              <a:rPr lang="en-US" dirty="0"/>
              <a:t> </a:t>
            </a:r>
            <a:r>
              <a:rPr lang="en-US" dirty="0" err="1"/>
              <a:t>phiếu</a:t>
            </a:r>
            <a:r>
              <a:rPr lang="en-US" dirty="0"/>
              <a:t> </a:t>
            </a:r>
            <a:r>
              <a:rPr lang="en-US" dirty="0" err="1"/>
              <a:t>nhập</a:t>
            </a:r>
            <a:r>
              <a:rPr lang="en-US" dirty="0"/>
              <a:t> </a:t>
            </a:r>
            <a:r>
              <a:rPr lang="en-US" dirty="0" err="1"/>
              <a:t>kho</a:t>
            </a:r>
            <a:endParaRPr lang="en-US" dirty="0"/>
          </a:p>
          <a:p>
            <a:r>
              <a:rPr lang="en-US" dirty="0"/>
              <a:t>QL </a:t>
            </a:r>
            <a:r>
              <a:rPr lang="en-US" dirty="0" err="1"/>
              <a:t>Doanh</a:t>
            </a:r>
            <a:r>
              <a:rPr lang="en-US" dirty="0"/>
              <a:t> </a:t>
            </a:r>
            <a:r>
              <a:rPr lang="en-US" dirty="0" err="1"/>
              <a:t>thu</a:t>
            </a:r>
            <a:r>
              <a:rPr lang="en-US" dirty="0"/>
              <a:t>: </a:t>
            </a:r>
            <a:r>
              <a:rPr lang="en-US" dirty="0" err="1"/>
              <a:t>Xem</a:t>
            </a:r>
            <a:r>
              <a:rPr lang="en-US" dirty="0"/>
              <a:t> </a:t>
            </a:r>
            <a:r>
              <a:rPr lang="en-US" dirty="0" err="1"/>
              <a:t>doanh</a:t>
            </a:r>
            <a:r>
              <a:rPr lang="en-US" dirty="0"/>
              <a:t> </a:t>
            </a:r>
            <a:r>
              <a:rPr lang="en-US" dirty="0" err="1"/>
              <a:t>thu</a:t>
            </a:r>
            <a:r>
              <a:rPr lang="en-US" dirty="0"/>
              <a:t> </a:t>
            </a:r>
            <a:r>
              <a:rPr lang="en-US" dirty="0" err="1"/>
              <a:t>của</a:t>
            </a:r>
            <a:r>
              <a:rPr lang="en-US" dirty="0"/>
              <a:t> </a:t>
            </a:r>
            <a:r>
              <a:rPr lang="en-US" dirty="0" err="1"/>
              <a:t>cửa</a:t>
            </a:r>
            <a:r>
              <a:rPr lang="en-US" dirty="0"/>
              <a:t> hang</a:t>
            </a:r>
            <a:endParaRPr lang="vi-VN" dirty="0"/>
          </a:p>
        </p:txBody>
      </p:sp>
      <p:sp>
        <p:nvSpPr>
          <p:cNvPr id="4" name="Slide Number Placeholder 3"/>
          <p:cNvSpPr>
            <a:spLocks noGrp="1"/>
          </p:cNvSpPr>
          <p:nvPr>
            <p:ph type="sldNum" sz="quarter" idx="5"/>
          </p:nvPr>
        </p:nvSpPr>
        <p:spPr/>
        <p:txBody>
          <a:bodyPr/>
          <a:lstStyle/>
          <a:p>
            <a:fld id="{3C1264A4-3D07-4A8E-9B29-6B9ED0CF34F6}" type="slidenum">
              <a:rPr lang="en-US" smtClean="0"/>
              <a:t>8</a:t>
            </a:fld>
            <a:endParaRPr lang="en-US"/>
          </a:p>
        </p:txBody>
      </p:sp>
    </p:spTree>
    <p:extLst>
      <p:ext uri="{BB962C8B-B14F-4D97-AF65-F5344CB8AC3E}">
        <p14:creationId xmlns:p14="http://schemas.microsoft.com/office/powerpoint/2010/main" val="3114141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err="1">
                <a:latin typeface="Times New Roman" panose="02020603050405020304" pitchFamily="18" charset="0"/>
                <a:cs typeface="Times New Roman" panose="02020603050405020304" pitchFamily="18" charset="0"/>
              </a:rPr>
              <a:t>Tạo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một</a:t>
            </a:r>
            <a:r>
              <a:rPr lang="en-US" sz="1200" dirty="0">
                <a:latin typeface="Times New Roman" panose="02020603050405020304" pitchFamily="18" charset="0"/>
                <a:cs typeface="Times New Roman" panose="02020603050405020304" pitchFamily="18" charset="0"/>
              </a:rPr>
              <a:t> website </a:t>
            </a:r>
            <a:r>
              <a:rPr lang="en-US" sz="1200" dirty="0" err="1">
                <a:latin typeface="Times New Roman" panose="02020603050405020304" pitchFamily="18" charset="0"/>
                <a:cs typeface="Times New Roman" panose="02020603050405020304" pitchFamily="18" charset="0"/>
              </a:rPr>
              <a:t>mang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trải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nghiệm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mua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sắm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thuận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khách hàng</a:t>
            </a:r>
            <a:r>
              <a:rPr lang="en-US" sz="1200" dirty="0">
                <a:latin typeface="Times New Roman" panose="02020603050405020304" pitchFamily="18" charset="0"/>
                <a:cs typeface="Times New Roman" panose="02020603050405020304" pitchFamily="18" charset="0"/>
              </a:rPr>
              <a:t>.</a:t>
            </a:r>
            <a:r>
              <a:rPr lang="vi-VN" b="0" i="0" dirty="0">
                <a:solidFill>
                  <a:srgbClr val="FFFFFF"/>
                </a:solidFill>
                <a:effectLst/>
                <a:latin typeface="-apple-system"/>
              </a:rPr>
              <a:t>giao diện người dùng thân thiện, tìm kiếm và lựa chọn sản phẩm dễ dàng, quy trình thanh toán đơn giản và các tùy chọn vận chuyển linh hoạt.</a:t>
            </a:r>
          </a:p>
          <a:p>
            <a:pPr algn="l">
              <a:buFont typeface="+mj-lt"/>
              <a:buAutoNum type="arabicPeriod"/>
            </a:pPr>
            <a:r>
              <a:rPr lang="vi-VN" b="0" i="0" dirty="0">
                <a:solidFill>
                  <a:srgbClr val="FFFFFF"/>
                </a:solidFill>
                <a:effectLst/>
                <a:latin typeface="-apple-system"/>
              </a:rPr>
              <a:t>Hiển thị và mô tả sản phẩm chi tiết: bao gồm hình ảnh chất lượng cao, mô tả sản phẩm, thành phần, xuất xứ, đánh giá của khách hàng và thông tin khác để khách hàng có thể đánh giá và lựa chọn sản phẩm một cách chính xác.</a:t>
            </a:r>
          </a:p>
          <a:p>
            <a:pPr algn="l">
              <a:buFont typeface="+mj-lt"/>
              <a:buAutoNum type="arabicPeriod"/>
            </a:pPr>
            <a:r>
              <a:rPr lang="vi-VN" b="0" i="0" dirty="0">
                <a:solidFill>
                  <a:srgbClr val="FFFFFF"/>
                </a:solidFill>
                <a:effectLst/>
                <a:latin typeface="-apple-system"/>
              </a:rPr>
              <a:t>Tích hợp tính năng tìm kiếm và lọc sản phẩm: Để giúp khách hàng dễ dàng tìm kiếm và lựa chọn sản phẩm phù hợp, website nên có tính năng tìm kiếm và lọc sản phẩm theo các tiêu chí như loại kính thực tế ảo và thiệt bị chơi game, giá cả, thương hiệu, mùi hương, và nhiều yếu tố khác.</a:t>
            </a:r>
          </a:p>
          <a:p>
            <a:pPr algn="l">
              <a:buFont typeface="+mj-lt"/>
              <a:buAutoNum type="arabicPeriod"/>
            </a:pPr>
            <a:r>
              <a:rPr lang="vi-VN" b="0" i="0" dirty="0">
                <a:solidFill>
                  <a:srgbClr val="FFFFFF"/>
                </a:solidFill>
                <a:effectLst/>
                <a:latin typeface="-apple-system"/>
              </a:rPr>
              <a:t>Tăng cường </a:t>
            </a:r>
            <a:r>
              <a:rPr lang="en-US" b="0" i="0" dirty="0">
                <a:solidFill>
                  <a:srgbClr val="FFFFFF"/>
                </a:solidFill>
                <a:effectLst/>
                <a:latin typeface="-apple-system"/>
              </a:rPr>
              <a:t>b</a:t>
            </a:r>
            <a:r>
              <a:rPr lang="vi-VN" b="0" i="0" dirty="0">
                <a:solidFill>
                  <a:srgbClr val="FFFFFF"/>
                </a:solidFill>
                <a:effectLst/>
                <a:latin typeface="-apple-system"/>
              </a:rPr>
              <a:t>ảo mật và độ tin cậy: hiển thị đánh giá và phản hồi từ khách hàng trước đó, cung cấp thông tin liên hệ rõ ràng và tạo ra chính sách bảo mật và đảm bảo chất lượng sản phẩm.</a:t>
            </a:r>
          </a:p>
          <a:p>
            <a:pPr algn="l">
              <a:buFont typeface="+mj-lt"/>
              <a:buAutoNum type="arabicPeriod"/>
            </a:pPr>
            <a:r>
              <a:rPr lang="vi-VN" b="0" i="0" dirty="0">
                <a:solidFill>
                  <a:srgbClr val="FFFFFF"/>
                </a:solidFill>
                <a:effectLst/>
                <a:latin typeface="-apple-system"/>
              </a:rPr>
              <a:t>Tối ưu hóa trang web cho các công cụ tìm kiếm: sử dụng từ khóa phù hợp trong nội dung, tạo các đường liên kết chất lượng và cung cấp nội dung hữu ích và gốc từ chính trang web.</a:t>
            </a:r>
          </a:p>
          <a:p>
            <a:pPr algn="l">
              <a:buFont typeface="+mj-lt"/>
              <a:buAutoNum type="arabicPeriod"/>
            </a:pPr>
            <a:r>
              <a:rPr lang="vi-VN" b="0" i="0" dirty="0">
                <a:solidFill>
                  <a:srgbClr val="FFFFFF"/>
                </a:solidFill>
                <a:effectLst/>
                <a:latin typeface="-apple-system"/>
              </a:rPr>
              <a:t>Tích hợp tính năng giỏ hàng và thanh toán trực tuyến: Để khách hàng có thể mua hàng một cách thuận tiện, website cần tích hợp tính năng giỏ hàng và thanh toán trực tuyến an toàn. Điều này giúp khách hàng lưu trữ và quản lý các sản phẩm đã chọn và tiến hành thanh toán một cách an toàn và dễ dàng.</a:t>
            </a:r>
          </a:p>
          <a:p>
            <a:pPr algn="l">
              <a:buFont typeface="+mj-lt"/>
              <a:buAutoNum type="arabicPeriod"/>
            </a:pPr>
            <a:r>
              <a:rPr lang="vi-VN" b="0" i="0" dirty="0">
                <a:solidFill>
                  <a:srgbClr val="FFFFFF"/>
                </a:solidFill>
                <a:effectLst/>
                <a:latin typeface="-apple-system"/>
              </a:rPr>
              <a:t>Xây dựng cộng đồng và tương tác với khách hàng: Website có thể cung cấp một nền tảng để tương tác với khách hàng, bằng cách tạo ra blog, diễn đàn, hoặc kênh trực tiếp để chia sẻ thông tin về kính thực tế ảo và thiệt bị chơi game, cung cấp gợi ý và tư vấn, và tạo một cộng đồng yêu thích kính thực tế ảo và thiệt bị chơi game.</a:t>
            </a:r>
          </a:p>
        </p:txBody>
      </p:sp>
      <p:sp>
        <p:nvSpPr>
          <p:cNvPr id="4" name="Slide Number Placeholder 3"/>
          <p:cNvSpPr>
            <a:spLocks noGrp="1"/>
          </p:cNvSpPr>
          <p:nvPr>
            <p:ph type="sldNum" sz="quarter" idx="5"/>
          </p:nvPr>
        </p:nvSpPr>
        <p:spPr/>
        <p:txBody>
          <a:bodyPr/>
          <a:lstStyle/>
          <a:p>
            <a:fld id="{3C1264A4-3D07-4A8E-9B29-6B9ED0CF34F6}" type="slidenum">
              <a:rPr lang="en-US" smtClean="0"/>
              <a:t>9</a:t>
            </a:fld>
            <a:endParaRPr lang="en-US"/>
          </a:p>
        </p:txBody>
      </p:sp>
    </p:spTree>
    <p:extLst>
      <p:ext uri="{BB962C8B-B14F-4D97-AF65-F5344CB8AC3E}">
        <p14:creationId xmlns:p14="http://schemas.microsoft.com/office/powerpoint/2010/main" val="331996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3C1264A4-3D07-4A8E-9B29-6B9ED0CF34F6}" type="slidenum">
              <a:rPr lang="en-US" smtClean="0"/>
              <a:t>10</a:t>
            </a:fld>
            <a:endParaRPr lang="en-US"/>
          </a:p>
        </p:txBody>
      </p:sp>
    </p:spTree>
    <p:extLst>
      <p:ext uri="{BB962C8B-B14F-4D97-AF65-F5344CB8AC3E}">
        <p14:creationId xmlns:p14="http://schemas.microsoft.com/office/powerpoint/2010/main" val="1596206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2716CEC-4EB7-4AF5-B8B4-13A4AA74F184}"/>
              </a:ext>
            </a:extLst>
          </p:cNvPr>
          <p:cNvSpPr>
            <a:spLocks noGrp="1" noChangeArrowheads="1"/>
          </p:cNvSpPr>
          <p:nvPr>
            <p:ph type="ctrTitle"/>
          </p:nvPr>
        </p:nvSpPr>
        <p:spPr>
          <a:xfrm>
            <a:off x="719138" y="2130425"/>
            <a:ext cx="7772400" cy="1470025"/>
          </a:xfrm>
        </p:spPr>
        <p:txBody>
          <a:bodyPr/>
          <a:lstStyle>
            <a:lvl1pPr>
              <a:defRPr sz="3600"/>
            </a:lvl1pPr>
          </a:lstStyle>
          <a:p>
            <a:pPr lvl="0"/>
            <a:r>
              <a:rPr lang="en-US" altLang="en-US" noProof="0"/>
              <a:t>Click to edit Master title style</a:t>
            </a:r>
          </a:p>
        </p:txBody>
      </p:sp>
      <p:sp>
        <p:nvSpPr>
          <p:cNvPr id="16387" name="Rectangle 3">
            <a:extLst>
              <a:ext uri="{FF2B5EF4-FFF2-40B4-BE49-F238E27FC236}">
                <a16:creationId xmlns:a16="http://schemas.microsoft.com/office/drawing/2014/main" id="{7A8B1175-CAAE-4DE1-9BCE-EE12E1548589}"/>
              </a:ext>
            </a:extLst>
          </p:cNvPr>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16388" name="Rectangle 4">
            <a:extLst>
              <a:ext uri="{FF2B5EF4-FFF2-40B4-BE49-F238E27FC236}">
                <a16:creationId xmlns:a16="http://schemas.microsoft.com/office/drawing/2014/main" id="{4EFCFD27-3C59-440E-9355-8E61DE9E9F61}"/>
              </a:ext>
            </a:extLst>
          </p:cNvPr>
          <p:cNvSpPr>
            <a:spLocks noGrp="1" noChangeArrowheads="1"/>
          </p:cNvSpPr>
          <p:nvPr>
            <p:ph type="dt" sz="half" idx="2"/>
          </p:nvPr>
        </p:nvSpPr>
        <p:spPr>
          <a:xfrm>
            <a:off x="609600" y="6245225"/>
            <a:ext cx="1981200" cy="476250"/>
          </a:xfrm>
        </p:spPr>
        <p:txBody>
          <a:bodyPr/>
          <a:lstStyle>
            <a:lvl1pPr>
              <a:defRPr/>
            </a:lvl1pPr>
          </a:lstStyle>
          <a:p>
            <a:endParaRPr lang="en-US" altLang="en-US"/>
          </a:p>
        </p:txBody>
      </p:sp>
      <p:sp>
        <p:nvSpPr>
          <p:cNvPr id="16389" name="Rectangle 5">
            <a:extLst>
              <a:ext uri="{FF2B5EF4-FFF2-40B4-BE49-F238E27FC236}">
                <a16:creationId xmlns:a16="http://schemas.microsoft.com/office/drawing/2014/main" id="{18A37AE1-76EA-4F7C-89AE-6531C0C56B99}"/>
              </a:ext>
            </a:extLst>
          </p:cNvPr>
          <p:cNvSpPr>
            <a:spLocks noGrp="1" noChangeArrowheads="1"/>
          </p:cNvSpPr>
          <p:nvPr>
            <p:ph type="ftr" sz="quarter" idx="3"/>
          </p:nvPr>
        </p:nvSpPr>
        <p:spPr>
          <a:xfrm>
            <a:off x="3124200" y="6245225"/>
            <a:ext cx="2895600" cy="476250"/>
          </a:xfrm>
        </p:spPr>
        <p:txBody>
          <a:bodyPr/>
          <a:lstStyle>
            <a:lvl1pPr>
              <a:defRPr/>
            </a:lvl1pPr>
          </a:lstStyle>
          <a:p>
            <a:endParaRPr lang="en-US" altLang="en-US"/>
          </a:p>
        </p:txBody>
      </p:sp>
      <p:sp>
        <p:nvSpPr>
          <p:cNvPr id="16390" name="Rectangle 6">
            <a:extLst>
              <a:ext uri="{FF2B5EF4-FFF2-40B4-BE49-F238E27FC236}">
                <a16:creationId xmlns:a16="http://schemas.microsoft.com/office/drawing/2014/main" id="{E348B9C2-253F-43BD-BBE7-0B49698116D7}"/>
              </a:ext>
            </a:extLst>
          </p:cNvPr>
          <p:cNvSpPr>
            <a:spLocks noGrp="1" noChangeArrowheads="1"/>
          </p:cNvSpPr>
          <p:nvPr>
            <p:ph type="sldNum" sz="quarter" idx="4"/>
          </p:nvPr>
        </p:nvSpPr>
        <p:spPr>
          <a:xfrm>
            <a:off x="6716713" y="6230938"/>
            <a:ext cx="2133600" cy="549275"/>
          </a:xfrm>
        </p:spPr>
        <p:txBody>
          <a:bodyPr/>
          <a:lstStyle>
            <a:lvl1pPr>
              <a:defRPr/>
            </a:lvl1pPr>
          </a:lstStyle>
          <a:p>
            <a:fld id="{A15EAB53-327E-4220-A7C8-79A6407182B7}"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2BBF-5276-4192-BA57-B0752687F9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8C078B-EB7B-44AD-A4C2-B8DC31D9B6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7DE7E-9122-41D3-A66E-3CDCBCE9C20E}"/>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6AF65EA4-62DF-493C-B19B-64550981D578}"/>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564301BB-D36E-4AE2-BE8A-E50EB27CA2B1}"/>
              </a:ext>
            </a:extLst>
          </p:cNvPr>
          <p:cNvSpPr>
            <a:spLocks noGrp="1"/>
          </p:cNvSpPr>
          <p:nvPr>
            <p:ph type="sldNum" sz="quarter" idx="12"/>
          </p:nvPr>
        </p:nvSpPr>
        <p:spPr/>
        <p:txBody>
          <a:bodyPr/>
          <a:lstStyle>
            <a:lvl1pPr>
              <a:defRPr/>
            </a:lvl1pPr>
          </a:lstStyle>
          <a:p>
            <a:fld id="{8B4A5476-CA43-47FE-BA67-73FA2851AFC8}" type="slidenum">
              <a:rPr lang="en-US" altLang="en-US"/>
              <a:pPr/>
              <a:t>‹#›</a:t>
            </a:fld>
            <a:endParaRPr lang="en-US" altLang="en-US"/>
          </a:p>
        </p:txBody>
      </p:sp>
    </p:spTree>
    <p:extLst>
      <p:ext uri="{BB962C8B-B14F-4D97-AF65-F5344CB8AC3E}">
        <p14:creationId xmlns:p14="http://schemas.microsoft.com/office/powerpoint/2010/main" val="520917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C4325-1A15-4599-B036-9FA60518A530}"/>
              </a:ext>
            </a:extLst>
          </p:cNvPr>
          <p:cNvSpPr>
            <a:spLocks noGrp="1"/>
          </p:cNvSpPr>
          <p:nvPr>
            <p:ph type="title" orient="vert"/>
          </p:nvPr>
        </p:nvSpPr>
        <p:spPr>
          <a:xfrm>
            <a:off x="6781800" y="282575"/>
            <a:ext cx="2057400" cy="60420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92199C-8BFD-4358-9055-518928EAE0B9}"/>
              </a:ext>
            </a:extLst>
          </p:cNvPr>
          <p:cNvSpPr>
            <a:spLocks noGrp="1"/>
          </p:cNvSpPr>
          <p:nvPr>
            <p:ph type="body" orient="vert" idx="1"/>
          </p:nvPr>
        </p:nvSpPr>
        <p:spPr>
          <a:xfrm>
            <a:off x="609600" y="282575"/>
            <a:ext cx="6019800" cy="60420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4E68E-040F-4912-9B7B-725CFB7D6315}"/>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0D139E95-5F5B-4E87-9B2F-A9A70957AB00}"/>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C4FE7F3-EC17-415F-863D-DF17690ED1C0}"/>
              </a:ext>
            </a:extLst>
          </p:cNvPr>
          <p:cNvSpPr>
            <a:spLocks noGrp="1"/>
          </p:cNvSpPr>
          <p:nvPr>
            <p:ph type="sldNum" sz="quarter" idx="12"/>
          </p:nvPr>
        </p:nvSpPr>
        <p:spPr/>
        <p:txBody>
          <a:bodyPr/>
          <a:lstStyle>
            <a:lvl1pPr>
              <a:defRPr/>
            </a:lvl1pPr>
          </a:lstStyle>
          <a:p>
            <a:fld id="{74DC5CE5-D93D-42E1-A365-D1BB034BB8AD}" type="slidenum">
              <a:rPr lang="en-US" altLang="en-US"/>
              <a:pPr/>
              <a:t>‹#›</a:t>
            </a:fld>
            <a:endParaRPr lang="en-US" altLang="en-US"/>
          </a:p>
        </p:txBody>
      </p:sp>
    </p:spTree>
    <p:extLst>
      <p:ext uri="{BB962C8B-B14F-4D97-AF65-F5344CB8AC3E}">
        <p14:creationId xmlns:p14="http://schemas.microsoft.com/office/powerpoint/2010/main" val="4378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FED8-62E4-44F9-8635-073E7D21D9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BF88E-6176-40DB-A4F0-5F9D10D14F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D7C81-1B47-4037-B98B-75A1F4012D7D}"/>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615C4BD4-42E2-497A-AD54-B10928A49073}"/>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2C080A8-4B04-4A76-AD9D-D3373B2CDFD7}"/>
              </a:ext>
            </a:extLst>
          </p:cNvPr>
          <p:cNvSpPr>
            <a:spLocks noGrp="1"/>
          </p:cNvSpPr>
          <p:nvPr>
            <p:ph type="sldNum" sz="quarter" idx="12"/>
          </p:nvPr>
        </p:nvSpPr>
        <p:spPr/>
        <p:txBody>
          <a:bodyPr/>
          <a:lstStyle>
            <a:lvl1pPr>
              <a:defRPr/>
            </a:lvl1pPr>
          </a:lstStyle>
          <a:p>
            <a:fld id="{0F4F63AB-74FF-4D4D-9C96-7E67E70BF8FF}" type="slidenum">
              <a:rPr lang="en-US" altLang="en-US"/>
              <a:pPr/>
              <a:t>‹#›</a:t>
            </a:fld>
            <a:endParaRPr lang="en-US" altLang="en-US"/>
          </a:p>
        </p:txBody>
      </p:sp>
    </p:spTree>
    <p:extLst>
      <p:ext uri="{BB962C8B-B14F-4D97-AF65-F5344CB8AC3E}">
        <p14:creationId xmlns:p14="http://schemas.microsoft.com/office/powerpoint/2010/main" val="292051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E863-2F38-493E-AC5F-35F839ABEA4D}"/>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71EE57-4E33-4768-BDE6-1E42E78CC47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a16="http://schemas.microsoft.com/office/drawing/2014/main" id="{71F47056-25E1-4B67-85BD-73087B72E971}"/>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94B0AFD-04FE-4D58-8BBC-B3312F4708EF}"/>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640AEAA-EABC-4389-89FD-1194EAE5C62C}"/>
              </a:ext>
            </a:extLst>
          </p:cNvPr>
          <p:cNvSpPr>
            <a:spLocks noGrp="1"/>
          </p:cNvSpPr>
          <p:nvPr>
            <p:ph type="sldNum" sz="quarter" idx="12"/>
          </p:nvPr>
        </p:nvSpPr>
        <p:spPr/>
        <p:txBody>
          <a:bodyPr/>
          <a:lstStyle>
            <a:lvl1pPr>
              <a:defRPr/>
            </a:lvl1pPr>
          </a:lstStyle>
          <a:p>
            <a:fld id="{0FF88ED3-DC84-4DB0-B233-29AE8689A18E}" type="slidenum">
              <a:rPr lang="en-US" altLang="en-US"/>
              <a:pPr/>
              <a:t>‹#›</a:t>
            </a:fld>
            <a:endParaRPr lang="en-US" altLang="en-US"/>
          </a:p>
        </p:txBody>
      </p:sp>
    </p:spTree>
    <p:extLst>
      <p:ext uri="{BB962C8B-B14F-4D97-AF65-F5344CB8AC3E}">
        <p14:creationId xmlns:p14="http://schemas.microsoft.com/office/powerpoint/2010/main" val="375107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3C47-6B83-4D40-8FFA-423CDED83F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5CE053-7F00-4D26-A49E-468074BDA09E}"/>
              </a:ext>
            </a:extLst>
          </p:cNvPr>
          <p:cNvSpPr>
            <a:spLocks noGrp="1"/>
          </p:cNvSpPr>
          <p:nvPr>
            <p:ph sz="half" idx="1"/>
          </p:nvPr>
        </p:nvSpPr>
        <p:spPr>
          <a:xfrm>
            <a:off x="609600" y="1633538"/>
            <a:ext cx="4038600" cy="4691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7BA0AC-734F-47AA-97FD-4DA7FEF918C4}"/>
              </a:ext>
            </a:extLst>
          </p:cNvPr>
          <p:cNvSpPr>
            <a:spLocks noGrp="1"/>
          </p:cNvSpPr>
          <p:nvPr>
            <p:ph sz="half" idx="2"/>
          </p:nvPr>
        </p:nvSpPr>
        <p:spPr>
          <a:xfrm>
            <a:off x="4800600" y="1633538"/>
            <a:ext cx="4038600" cy="4691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211179-6CFA-425B-9D7F-2BE02065447E}"/>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A6E626E-637B-499E-9E2C-ACC64C09C73D}"/>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177475E-6A5C-42A5-8A22-584439427149}"/>
              </a:ext>
            </a:extLst>
          </p:cNvPr>
          <p:cNvSpPr>
            <a:spLocks noGrp="1"/>
          </p:cNvSpPr>
          <p:nvPr>
            <p:ph type="sldNum" sz="quarter" idx="12"/>
          </p:nvPr>
        </p:nvSpPr>
        <p:spPr/>
        <p:txBody>
          <a:bodyPr/>
          <a:lstStyle>
            <a:lvl1pPr>
              <a:defRPr/>
            </a:lvl1pPr>
          </a:lstStyle>
          <a:p>
            <a:fld id="{3D79D017-4D2B-4917-98EC-EFDC1350D1A8}" type="slidenum">
              <a:rPr lang="en-US" altLang="en-US"/>
              <a:pPr/>
              <a:t>‹#›</a:t>
            </a:fld>
            <a:endParaRPr lang="en-US" altLang="en-US"/>
          </a:p>
        </p:txBody>
      </p:sp>
    </p:spTree>
    <p:extLst>
      <p:ext uri="{BB962C8B-B14F-4D97-AF65-F5344CB8AC3E}">
        <p14:creationId xmlns:p14="http://schemas.microsoft.com/office/powerpoint/2010/main" val="1373398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F325-80E3-4F90-BD69-5037DB90DF26}"/>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DC193B-2F0E-4826-9109-B6307A9C06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A24B64-B380-470F-9CDE-73C0D43F6775}"/>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90F4E0-0F61-4F55-8A7A-765984DF786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95C38B-8A04-4272-A3E6-393D95555544}"/>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373DA-5867-4829-AD43-C6FCC79A803E}"/>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021764FC-FDFA-416E-997C-F691587D4AF2}"/>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27E741E6-72FD-4F69-97E8-CAC734DCE79A}"/>
              </a:ext>
            </a:extLst>
          </p:cNvPr>
          <p:cNvSpPr>
            <a:spLocks noGrp="1"/>
          </p:cNvSpPr>
          <p:nvPr>
            <p:ph type="sldNum" sz="quarter" idx="12"/>
          </p:nvPr>
        </p:nvSpPr>
        <p:spPr/>
        <p:txBody>
          <a:bodyPr/>
          <a:lstStyle>
            <a:lvl1pPr>
              <a:defRPr/>
            </a:lvl1pPr>
          </a:lstStyle>
          <a:p>
            <a:fld id="{D3F7F60C-663B-45B5-8BAA-0CD5F56CC8F6}" type="slidenum">
              <a:rPr lang="en-US" altLang="en-US"/>
              <a:pPr/>
              <a:t>‹#›</a:t>
            </a:fld>
            <a:endParaRPr lang="en-US" altLang="en-US"/>
          </a:p>
        </p:txBody>
      </p:sp>
    </p:spTree>
    <p:extLst>
      <p:ext uri="{BB962C8B-B14F-4D97-AF65-F5344CB8AC3E}">
        <p14:creationId xmlns:p14="http://schemas.microsoft.com/office/powerpoint/2010/main" val="2262112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B71A-EE87-467A-AD67-4ECCFB0E52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EB2EF-2DBC-41CB-8232-B6E49BCBA6FA}"/>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EA583847-6C7C-4715-98B9-D40636DA2722}"/>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5F0D5148-3F8F-464B-A3E1-5F680B454153}"/>
              </a:ext>
            </a:extLst>
          </p:cNvPr>
          <p:cNvSpPr>
            <a:spLocks noGrp="1"/>
          </p:cNvSpPr>
          <p:nvPr>
            <p:ph type="sldNum" sz="quarter" idx="12"/>
          </p:nvPr>
        </p:nvSpPr>
        <p:spPr/>
        <p:txBody>
          <a:bodyPr/>
          <a:lstStyle>
            <a:lvl1pPr>
              <a:defRPr/>
            </a:lvl1pPr>
          </a:lstStyle>
          <a:p>
            <a:fld id="{C49BD403-5F74-427A-8423-78614D45D9C1}" type="slidenum">
              <a:rPr lang="en-US" altLang="en-US"/>
              <a:pPr/>
              <a:t>‹#›</a:t>
            </a:fld>
            <a:endParaRPr lang="en-US" altLang="en-US"/>
          </a:p>
        </p:txBody>
      </p:sp>
    </p:spTree>
    <p:extLst>
      <p:ext uri="{BB962C8B-B14F-4D97-AF65-F5344CB8AC3E}">
        <p14:creationId xmlns:p14="http://schemas.microsoft.com/office/powerpoint/2010/main" val="129020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D4DB3-3677-453C-AD63-255313C4E429}"/>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991E578C-2E20-4473-943A-093C5C3141E8}"/>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FA3681F5-37CC-4FFE-98C1-BDE69E1382C8}"/>
              </a:ext>
            </a:extLst>
          </p:cNvPr>
          <p:cNvSpPr>
            <a:spLocks noGrp="1"/>
          </p:cNvSpPr>
          <p:nvPr>
            <p:ph type="sldNum" sz="quarter" idx="12"/>
          </p:nvPr>
        </p:nvSpPr>
        <p:spPr/>
        <p:txBody>
          <a:bodyPr/>
          <a:lstStyle>
            <a:lvl1pPr>
              <a:defRPr/>
            </a:lvl1pPr>
          </a:lstStyle>
          <a:p>
            <a:fld id="{A8445B6F-8FF7-4085-BE97-4B03885D15AA}" type="slidenum">
              <a:rPr lang="en-US" altLang="en-US"/>
              <a:pPr/>
              <a:t>‹#›</a:t>
            </a:fld>
            <a:endParaRPr lang="en-US" altLang="en-US"/>
          </a:p>
        </p:txBody>
      </p:sp>
    </p:spTree>
    <p:extLst>
      <p:ext uri="{BB962C8B-B14F-4D97-AF65-F5344CB8AC3E}">
        <p14:creationId xmlns:p14="http://schemas.microsoft.com/office/powerpoint/2010/main" val="3035274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10611-3704-4861-BD88-F503F43FAF86}"/>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DB25AB-F178-4E56-A78A-D3E5D8B2D9E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8C3404-B5CD-41A1-BD0C-CEB1CDB873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903B3B-2157-4986-A6D1-D21E38C81562}"/>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A6720C0-253D-4EFB-8A0E-096A4FC7527B}"/>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7B78D71A-2EC3-4B1C-AE98-CEF4BA88B48C}"/>
              </a:ext>
            </a:extLst>
          </p:cNvPr>
          <p:cNvSpPr>
            <a:spLocks noGrp="1"/>
          </p:cNvSpPr>
          <p:nvPr>
            <p:ph type="sldNum" sz="quarter" idx="12"/>
          </p:nvPr>
        </p:nvSpPr>
        <p:spPr/>
        <p:txBody>
          <a:bodyPr/>
          <a:lstStyle>
            <a:lvl1pPr>
              <a:defRPr/>
            </a:lvl1pPr>
          </a:lstStyle>
          <a:p>
            <a:fld id="{75A644C7-8C57-4BC2-BD31-5EE7CB8540FD}" type="slidenum">
              <a:rPr lang="en-US" altLang="en-US"/>
              <a:pPr/>
              <a:t>‹#›</a:t>
            </a:fld>
            <a:endParaRPr lang="en-US" altLang="en-US"/>
          </a:p>
        </p:txBody>
      </p:sp>
    </p:spTree>
    <p:extLst>
      <p:ext uri="{BB962C8B-B14F-4D97-AF65-F5344CB8AC3E}">
        <p14:creationId xmlns:p14="http://schemas.microsoft.com/office/powerpoint/2010/main" val="2324875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A99F-9EE0-4942-BCEE-A1E732C0F4E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A78B66-2785-4358-A99C-30D13EE9AD3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38E7B7-693B-436C-ACFB-D578D6C853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59676D-A17F-46ED-B322-996E92CC669D}"/>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398B656-A461-4B3F-8ECD-A1C58EEC5D5D}"/>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F705B36D-F955-462B-899C-F46A6F9E5B53}"/>
              </a:ext>
            </a:extLst>
          </p:cNvPr>
          <p:cNvSpPr>
            <a:spLocks noGrp="1"/>
          </p:cNvSpPr>
          <p:nvPr>
            <p:ph type="sldNum" sz="quarter" idx="12"/>
          </p:nvPr>
        </p:nvSpPr>
        <p:spPr/>
        <p:txBody>
          <a:bodyPr/>
          <a:lstStyle>
            <a:lvl1pPr>
              <a:defRPr/>
            </a:lvl1pPr>
          </a:lstStyle>
          <a:p>
            <a:fld id="{2B64E658-6E24-430E-B2BE-9BADE501346F}" type="slidenum">
              <a:rPr lang="en-US" altLang="en-US"/>
              <a:pPr/>
              <a:t>‹#›</a:t>
            </a:fld>
            <a:endParaRPr lang="en-US" altLang="en-US"/>
          </a:p>
        </p:txBody>
      </p:sp>
    </p:spTree>
    <p:extLst>
      <p:ext uri="{BB962C8B-B14F-4D97-AF65-F5344CB8AC3E}">
        <p14:creationId xmlns:p14="http://schemas.microsoft.com/office/powerpoint/2010/main" val="1459652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1405D41-0CC5-41DF-A29F-0509945FC107}"/>
              </a:ext>
            </a:extLst>
          </p:cNvPr>
          <p:cNvSpPr>
            <a:spLocks noGrp="1" noChangeArrowheads="1"/>
          </p:cNvSpPr>
          <p:nvPr>
            <p:ph type="title"/>
          </p:nvPr>
        </p:nvSpPr>
        <p:spPr bwMode="auto">
          <a:xfrm>
            <a:off x="1752600" y="282575"/>
            <a:ext cx="70866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E07D3DA-2B85-42CC-8062-8B65F67586B0}"/>
              </a:ext>
            </a:extLst>
          </p:cNvPr>
          <p:cNvSpPr>
            <a:spLocks noGrp="1" noChangeArrowheads="1"/>
          </p:cNvSpPr>
          <p:nvPr>
            <p:ph type="body" idx="1"/>
          </p:nvPr>
        </p:nvSpPr>
        <p:spPr bwMode="auto">
          <a:xfrm>
            <a:off x="609600" y="1633538"/>
            <a:ext cx="8229600" cy="469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07E20C1-4C65-4624-AA2D-747E84F1D3CB}"/>
              </a:ext>
            </a:extLst>
          </p:cNvPr>
          <p:cNvSpPr>
            <a:spLocks noGrp="1" noChangeArrowheads="1"/>
          </p:cNvSpPr>
          <p:nvPr>
            <p:ph type="dt" sz="half" idx="2"/>
          </p:nvPr>
        </p:nvSpPr>
        <p:spPr bwMode="auto">
          <a:xfrm>
            <a:off x="609600" y="6278563"/>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DF6370B7-BED3-4B38-A932-BD0A5880CB44}"/>
              </a:ext>
            </a:extLst>
          </p:cNvPr>
          <p:cNvSpPr>
            <a:spLocks noGrp="1" noChangeArrowheads="1"/>
          </p:cNvSpPr>
          <p:nvPr>
            <p:ph type="ftr" sz="quarter" idx="3"/>
          </p:nvPr>
        </p:nvSpPr>
        <p:spPr bwMode="auto">
          <a:xfrm>
            <a:off x="2719388" y="62833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a:extLst>
              <a:ext uri="{FF2B5EF4-FFF2-40B4-BE49-F238E27FC236}">
                <a16:creationId xmlns:a16="http://schemas.microsoft.com/office/drawing/2014/main" id="{848F6441-6898-4A31-A185-8673B9B54ACB}"/>
              </a:ext>
            </a:extLst>
          </p:cNvPr>
          <p:cNvSpPr>
            <a:spLocks noGrp="1" noChangeArrowheads="1"/>
          </p:cNvSpPr>
          <p:nvPr>
            <p:ph type="sldNum" sz="quarter" idx="4"/>
          </p:nvPr>
        </p:nvSpPr>
        <p:spPr bwMode="auto">
          <a:xfrm>
            <a:off x="6705600" y="6226175"/>
            <a:ext cx="213360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306FFC55-A7E0-43C6-B48A-D297196E04B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fontAlgn="base">
        <a:spcBef>
          <a:spcPct val="0"/>
        </a:spcBef>
        <a:spcAft>
          <a:spcPct val="0"/>
        </a:spcAft>
        <a:defRPr sz="3200" b="1" kern="1200">
          <a:solidFill>
            <a:srgbClr val="996633"/>
          </a:solidFill>
          <a:latin typeface="+mj-lt"/>
          <a:ea typeface="+mj-ea"/>
          <a:cs typeface="+mj-cs"/>
        </a:defRPr>
      </a:lvl1pPr>
      <a:lvl2pPr algn="l" rtl="0" fontAlgn="base">
        <a:spcBef>
          <a:spcPct val="0"/>
        </a:spcBef>
        <a:spcAft>
          <a:spcPct val="0"/>
        </a:spcAft>
        <a:defRPr sz="3200" b="1">
          <a:solidFill>
            <a:srgbClr val="996633"/>
          </a:solidFill>
          <a:latin typeface="Arial" panose="020B0604020202020204" pitchFamily="34" charset="0"/>
        </a:defRPr>
      </a:lvl2pPr>
      <a:lvl3pPr algn="l" rtl="0" fontAlgn="base">
        <a:spcBef>
          <a:spcPct val="0"/>
        </a:spcBef>
        <a:spcAft>
          <a:spcPct val="0"/>
        </a:spcAft>
        <a:defRPr sz="3200" b="1">
          <a:solidFill>
            <a:srgbClr val="996633"/>
          </a:solidFill>
          <a:latin typeface="Arial" panose="020B0604020202020204" pitchFamily="34" charset="0"/>
        </a:defRPr>
      </a:lvl3pPr>
      <a:lvl4pPr algn="l" rtl="0" fontAlgn="base">
        <a:spcBef>
          <a:spcPct val="0"/>
        </a:spcBef>
        <a:spcAft>
          <a:spcPct val="0"/>
        </a:spcAft>
        <a:defRPr sz="3200" b="1">
          <a:solidFill>
            <a:srgbClr val="996633"/>
          </a:solidFill>
          <a:latin typeface="Arial" panose="020B0604020202020204" pitchFamily="34" charset="0"/>
        </a:defRPr>
      </a:lvl4pPr>
      <a:lvl5pPr algn="l" rtl="0" fontAlgn="base">
        <a:spcBef>
          <a:spcPct val="0"/>
        </a:spcBef>
        <a:spcAft>
          <a:spcPct val="0"/>
        </a:spcAft>
        <a:defRPr sz="3200" b="1">
          <a:solidFill>
            <a:srgbClr val="996633"/>
          </a:solidFill>
          <a:latin typeface="Arial" panose="020B0604020202020204" pitchFamily="34" charset="0"/>
        </a:defRPr>
      </a:lvl5pPr>
      <a:lvl6pPr marL="457200" algn="l" rtl="0" fontAlgn="base">
        <a:spcBef>
          <a:spcPct val="0"/>
        </a:spcBef>
        <a:spcAft>
          <a:spcPct val="0"/>
        </a:spcAft>
        <a:defRPr sz="3200" b="1">
          <a:solidFill>
            <a:srgbClr val="996633"/>
          </a:solidFill>
          <a:latin typeface="Arial" panose="020B0604020202020204" pitchFamily="34" charset="0"/>
        </a:defRPr>
      </a:lvl6pPr>
      <a:lvl7pPr marL="914400" algn="l" rtl="0" fontAlgn="base">
        <a:spcBef>
          <a:spcPct val="0"/>
        </a:spcBef>
        <a:spcAft>
          <a:spcPct val="0"/>
        </a:spcAft>
        <a:defRPr sz="3200" b="1">
          <a:solidFill>
            <a:srgbClr val="996633"/>
          </a:solidFill>
          <a:latin typeface="Arial" panose="020B0604020202020204" pitchFamily="34" charset="0"/>
        </a:defRPr>
      </a:lvl7pPr>
      <a:lvl8pPr marL="1371600" algn="l" rtl="0" fontAlgn="base">
        <a:spcBef>
          <a:spcPct val="0"/>
        </a:spcBef>
        <a:spcAft>
          <a:spcPct val="0"/>
        </a:spcAft>
        <a:defRPr sz="3200" b="1">
          <a:solidFill>
            <a:srgbClr val="996633"/>
          </a:solidFill>
          <a:latin typeface="Arial" panose="020B0604020202020204" pitchFamily="34" charset="0"/>
        </a:defRPr>
      </a:lvl8pPr>
      <a:lvl9pPr marL="1828800" algn="l" rtl="0" fontAlgn="base">
        <a:spcBef>
          <a:spcPct val="0"/>
        </a:spcBef>
        <a:spcAft>
          <a:spcPct val="0"/>
        </a:spcAft>
        <a:defRPr sz="3200" b="1">
          <a:solidFill>
            <a:srgbClr val="996633"/>
          </a:solidFill>
          <a:latin typeface="Arial" panose="020B0604020202020204" pitchFamily="34" charset="0"/>
        </a:defRPr>
      </a:lvl9pPr>
    </p:titleStyle>
    <p:body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CDA1651-B184-4C83-9729-35D701BE495A}"/>
              </a:ext>
            </a:extLst>
          </p:cNvPr>
          <p:cNvSpPr>
            <a:spLocks noGrp="1" noChangeArrowheads="1"/>
          </p:cNvSpPr>
          <p:nvPr>
            <p:ph type="ctrTitle"/>
          </p:nvPr>
        </p:nvSpPr>
        <p:spPr>
          <a:xfrm>
            <a:off x="1524000" y="152400"/>
            <a:ext cx="6564351" cy="955262"/>
          </a:xfrm>
        </p:spPr>
        <p:txBody>
          <a:bodyPr/>
          <a:lstStyle/>
          <a:p>
            <a:pPr algn="ctr"/>
            <a:r>
              <a:rPr lang="en-US" altLang="en-US" sz="1800" dirty="0">
                <a:solidFill>
                  <a:srgbClr val="0033CC"/>
                </a:solidFill>
                <a:latin typeface="Times New Roman" panose="02020603050405020304" pitchFamily="18" charset="0"/>
                <a:cs typeface="Times New Roman" panose="02020603050405020304" pitchFamily="18" charset="0"/>
              </a:rPr>
              <a:t>TRƯỜNG ĐẠI HỌC CẦN THƠ</a:t>
            </a:r>
            <a:br>
              <a:rPr lang="en-US" altLang="en-US" sz="1800" dirty="0">
                <a:solidFill>
                  <a:srgbClr val="0033CC"/>
                </a:solidFill>
                <a:latin typeface="Times New Roman" panose="02020603050405020304" pitchFamily="18" charset="0"/>
                <a:cs typeface="Times New Roman" panose="02020603050405020304" pitchFamily="18" charset="0"/>
              </a:rPr>
            </a:br>
            <a:r>
              <a:rPr lang="en-US" altLang="en-US" sz="1800" dirty="0">
                <a:solidFill>
                  <a:srgbClr val="0033CC"/>
                </a:solidFill>
                <a:latin typeface="Times New Roman" panose="02020603050405020304" pitchFamily="18" charset="0"/>
                <a:cs typeface="Times New Roman" panose="02020603050405020304" pitchFamily="18" charset="0"/>
              </a:rPr>
              <a:t>KHOA CÔNG NGHỆ THÔNG TIN VÀ TRUYỀN THÔNG</a:t>
            </a:r>
            <a:br>
              <a:rPr lang="en-US" altLang="en-US" sz="1800" dirty="0">
                <a:solidFill>
                  <a:srgbClr val="0033CC"/>
                </a:solidFill>
                <a:latin typeface="Times New Roman" panose="02020603050405020304" pitchFamily="18" charset="0"/>
                <a:cs typeface="Times New Roman" panose="02020603050405020304" pitchFamily="18" charset="0"/>
              </a:rPr>
            </a:br>
            <a:r>
              <a:rPr lang="en-US" altLang="en-US" sz="1800" dirty="0">
                <a:solidFill>
                  <a:srgbClr val="0033CC"/>
                </a:solidFill>
                <a:latin typeface="Times New Roman" panose="02020603050405020304" pitchFamily="18" charset="0"/>
                <a:cs typeface="Times New Roman" panose="02020603050405020304" pitchFamily="18" charset="0"/>
                <a:sym typeface="Wingdings" panose="05000000000000000000" pitchFamily="2" charset="2"/>
              </a:rPr>
              <a:t></a:t>
            </a:r>
            <a:endParaRPr lang="en-US" altLang="en-US" sz="1800" dirty="0">
              <a:solidFill>
                <a:srgbClr val="0033CC"/>
              </a:solidFill>
              <a:latin typeface="Times New Roman" panose="02020603050405020304" pitchFamily="18" charset="0"/>
              <a:cs typeface="Times New Roman" panose="02020603050405020304" pitchFamily="18" charset="0"/>
            </a:endParaRPr>
          </a:p>
        </p:txBody>
      </p:sp>
      <p:sp>
        <p:nvSpPr>
          <p:cNvPr id="2051" name="Rectangle 3">
            <a:extLst>
              <a:ext uri="{FF2B5EF4-FFF2-40B4-BE49-F238E27FC236}">
                <a16:creationId xmlns:a16="http://schemas.microsoft.com/office/drawing/2014/main" id="{80E355BD-3478-446D-BADE-5B579DF2FF15}"/>
              </a:ext>
            </a:extLst>
          </p:cNvPr>
          <p:cNvSpPr>
            <a:spLocks noGrp="1" noChangeArrowheads="1"/>
          </p:cNvSpPr>
          <p:nvPr>
            <p:ph type="subTitle" idx="1"/>
          </p:nvPr>
        </p:nvSpPr>
        <p:spPr>
          <a:xfrm>
            <a:off x="805674" y="4688411"/>
            <a:ext cx="8001000" cy="1219200"/>
          </a:xfrm>
        </p:spPr>
        <p:txBody>
          <a:bodyPr/>
          <a:lstStyle/>
          <a:p>
            <a:pPr algn="l"/>
            <a:r>
              <a:rPr lang="en-US" altLang="en-US" sz="2000" dirty="0">
                <a:latin typeface="Times New Roman" panose="02020603050405020304" pitchFamily="18" charset="0"/>
                <a:cs typeface="Times New Roman" panose="02020603050405020304" pitchFamily="18" charset="0"/>
              </a:rPr>
              <a:t>Sinh viên thực hiện:				</a:t>
            </a:r>
          </a:p>
          <a:p>
            <a:pPr algn="l"/>
            <a:r>
              <a:rPr lang="vi-VN" altLang="en-US" sz="2000" dirty="0">
                <a:latin typeface="Times New Roman" panose="02020603050405020304" pitchFamily="18" charset="0"/>
                <a:cs typeface="Times New Roman" panose="02020603050405020304" pitchFamily="18" charset="0"/>
              </a:rPr>
              <a:t>Huỳnh Trọng Hiển</a:t>
            </a:r>
            <a:r>
              <a:rPr lang="en-US" altLang="en-US" sz="2000" dirty="0">
                <a:latin typeface="Times New Roman" panose="02020603050405020304" pitchFamily="18" charset="0"/>
                <a:cs typeface="Times New Roman" panose="02020603050405020304" pitchFamily="18" charset="0"/>
              </a:rPr>
              <a:t>					</a:t>
            </a:r>
          </a:p>
          <a:p>
            <a:pPr algn="l"/>
            <a:r>
              <a:rPr lang="en-US" altLang="en-US" sz="2000" dirty="0">
                <a:latin typeface="Times New Roman" panose="02020603050405020304" pitchFamily="18" charset="0"/>
                <a:cs typeface="Times New Roman" panose="02020603050405020304" pitchFamily="18" charset="0"/>
              </a:rPr>
              <a:t>MSSV: </a:t>
            </a:r>
            <a:r>
              <a:rPr lang="vi-VN" altLang="en-US" sz="2000" dirty="0">
                <a:latin typeface="Times New Roman" panose="02020603050405020304" pitchFamily="18" charset="0"/>
                <a:cs typeface="Times New Roman" panose="02020603050405020304" pitchFamily="18" charset="0"/>
              </a:rPr>
              <a:t>B1910517</a:t>
            </a:r>
            <a:endParaRPr lang="en-US" altLang="en-US" sz="2000" dirty="0">
              <a:latin typeface="Times New Roman" panose="02020603050405020304" pitchFamily="18" charset="0"/>
              <a:cs typeface="Times New Roman" panose="02020603050405020304" pitchFamily="18" charset="0"/>
            </a:endParaRPr>
          </a:p>
        </p:txBody>
      </p:sp>
      <p:sp>
        <p:nvSpPr>
          <p:cNvPr id="2053" name="Text Box 5">
            <a:extLst>
              <a:ext uri="{FF2B5EF4-FFF2-40B4-BE49-F238E27FC236}">
                <a16:creationId xmlns:a16="http://schemas.microsoft.com/office/drawing/2014/main" id="{3D1CE68C-65F7-4C8C-AB01-78D31225A9F1}"/>
              </a:ext>
            </a:extLst>
          </p:cNvPr>
          <p:cNvSpPr txBox="1">
            <a:spLocks noChangeArrowheads="1"/>
          </p:cNvSpPr>
          <p:nvPr/>
        </p:nvSpPr>
        <p:spPr bwMode="auto">
          <a:xfrm>
            <a:off x="609600" y="6430963"/>
            <a:ext cx="3505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i="1" dirty="0" err="1">
                <a:solidFill>
                  <a:srgbClr val="000066"/>
                </a:solidFill>
                <a:latin typeface="Times New Roman" panose="02020603050405020304" pitchFamily="18" charset="0"/>
                <a:cs typeface="Times New Roman" panose="02020603050405020304" pitchFamily="18" charset="0"/>
              </a:rPr>
              <a:t>Cần</a:t>
            </a:r>
            <a:r>
              <a:rPr lang="en-US" altLang="en-US" sz="1200" b="1" i="1" dirty="0">
                <a:solidFill>
                  <a:srgbClr val="000066"/>
                </a:solidFill>
                <a:latin typeface="Times New Roman" panose="02020603050405020304" pitchFamily="18" charset="0"/>
                <a:cs typeface="Times New Roman" panose="02020603050405020304" pitchFamily="18" charset="0"/>
              </a:rPr>
              <a:t> </a:t>
            </a:r>
            <a:r>
              <a:rPr lang="en-US" altLang="en-US" sz="1200" b="1" i="1" dirty="0" err="1">
                <a:solidFill>
                  <a:srgbClr val="000066"/>
                </a:solidFill>
                <a:latin typeface="Times New Roman" panose="02020603050405020304" pitchFamily="18" charset="0"/>
                <a:cs typeface="Times New Roman" panose="02020603050405020304" pitchFamily="18" charset="0"/>
              </a:rPr>
              <a:t>Thơ</a:t>
            </a:r>
            <a:r>
              <a:rPr lang="en-US" altLang="en-US" sz="1200" b="1" i="1" dirty="0">
                <a:solidFill>
                  <a:srgbClr val="000066"/>
                </a:solidFill>
                <a:latin typeface="Times New Roman" panose="02020603050405020304" pitchFamily="18" charset="0"/>
                <a:cs typeface="Times New Roman" panose="02020603050405020304" pitchFamily="18" charset="0"/>
              </a:rPr>
              <a:t>, </a:t>
            </a:r>
            <a:r>
              <a:rPr lang="vi-VN" altLang="en-US" sz="1200" b="1" i="1" dirty="0">
                <a:solidFill>
                  <a:srgbClr val="000066"/>
                </a:solidFill>
                <a:latin typeface="Times New Roman" panose="02020603050405020304" pitchFamily="18" charset="0"/>
                <a:cs typeface="Times New Roman" panose="02020603050405020304" pitchFamily="18" charset="0"/>
              </a:rPr>
              <a:t>2024</a:t>
            </a:r>
            <a:endParaRPr lang="en-US" altLang="en-US" sz="1200" b="1" i="1" dirty="0">
              <a:solidFill>
                <a:srgbClr val="000066"/>
              </a:solidFill>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1CDA1651-B184-4C83-9729-35D701BE495A}"/>
              </a:ext>
            </a:extLst>
          </p:cNvPr>
          <p:cNvSpPr txBox="1">
            <a:spLocks noChangeArrowheads="1"/>
          </p:cNvSpPr>
          <p:nvPr/>
        </p:nvSpPr>
        <p:spPr bwMode="auto">
          <a:xfrm>
            <a:off x="1523999" y="1373237"/>
            <a:ext cx="6564351" cy="741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b="1" kern="1200">
                <a:solidFill>
                  <a:srgbClr val="996633"/>
                </a:solidFill>
                <a:latin typeface="+mj-lt"/>
                <a:ea typeface="+mj-ea"/>
                <a:cs typeface="+mj-cs"/>
              </a:defRPr>
            </a:lvl1pPr>
            <a:lvl2pPr algn="l" rtl="0" fontAlgn="base">
              <a:spcBef>
                <a:spcPct val="0"/>
              </a:spcBef>
              <a:spcAft>
                <a:spcPct val="0"/>
              </a:spcAft>
              <a:defRPr sz="3200" b="1">
                <a:solidFill>
                  <a:srgbClr val="996633"/>
                </a:solidFill>
                <a:latin typeface="Arial" panose="020B0604020202020204" pitchFamily="34" charset="0"/>
              </a:defRPr>
            </a:lvl2pPr>
            <a:lvl3pPr algn="l" rtl="0" fontAlgn="base">
              <a:spcBef>
                <a:spcPct val="0"/>
              </a:spcBef>
              <a:spcAft>
                <a:spcPct val="0"/>
              </a:spcAft>
              <a:defRPr sz="3200" b="1">
                <a:solidFill>
                  <a:srgbClr val="996633"/>
                </a:solidFill>
                <a:latin typeface="Arial" panose="020B0604020202020204" pitchFamily="34" charset="0"/>
              </a:defRPr>
            </a:lvl3pPr>
            <a:lvl4pPr algn="l" rtl="0" fontAlgn="base">
              <a:spcBef>
                <a:spcPct val="0"/>
              </a:spcBef>
              <a:spcAft>
                <a:spcPct val="0"/>
              </a:spcAft>
              <a:defRPr sz="3200" b="1">
                <a:solidFill>
                  <a:srgbClr val="996633"/>
                </a:solidFill>
                <a:latin typeface="Arial" panose="020B0604020202020204" pitchFamily="34" charset="0"/>
              </a:defRPr>
            </a:lvl4pPr>
            <a:lvl5pPr algn="l" rtl="0" fontAlgn="base">
              <a:spcBef>
                <a:spcPct val="0"/>
              </a:spcBef>
              <a:spcAft>
                <a:spcPct val="0"/>
              </a:spcAft>
              <a:defRPr sz="3200" b="1">
                <a:solidFill>
                  <a:srgbClr val="996633"/>
                </a:solidFill>
                <a:latin typeface="Arial" panose="020B0604020202020204" pitchFamily="34" charset="0"/>
              </a:defRPr>
            </a:lvl5pPr>
            <a:lvl6pPr marL="457200" algn="l" rtl="0" fontAlgn="base">
              <a:spcBef>
                <a:spcPct val="0"/>
              </a:spcBef>
              <a:spcAft>
                <a:spcPct val="0"/>
              </a:spcAft>
              <a:defRPr sz="3200" b="1">
                <a:solidFill>
                  <a:srgbClr val="996633"/>
                </a:solidFill>
                <a:latin typeface="Arial" panose="020B0604020202020204" pitchFamily="34" charset="0"/>
              </a:defRPr>
            </a:lvl6pPr>
            <a:lvl7pPr marL="914400" algn="l" rtl="0" fontAlgn="base">
              <a:spcBef>
                <a:spcPct val="0"/>
              </a:spcBef>
              <a:spcAft>
                <a:spcPct val="0"/>
              </a:spcAft>
              <a:defRPr sz="3200" b="1">
                <a:solidFill>
                  <a:srgbClr val="996633"/>
                </a:solidFill>
                <a:latin typeface="Arial" panose="020B0604020202020204" pitchFamily="34" charset="0"/>
              </a:defRPr>
            </a:lvl7pPr>
            <a:lvl8pPr marL="1371600" algn="l" rtl="0" fontAlgn="base">
              <a:spcBef>
                <a:spcPct val="0"/>
              </a:spcBef>
              <a:spcAft>
                <a:spcPct val="0"/>
              </a:spcAft>
              <a:defRPr sz="3200" b="1">
                <a:solidFill>
                  <a:srgbClr val="996633"/>
                </a:solidFill>
                <a:latin typeface="Arial" panose="020B0604020202020204" pitchFamily="34" charset="0"/>
              </a:defRPr>
            </a:lvl8pPr>
            <a:lvl9pPr marL="1828800" algn="l" rtl="0" fontAlgn="base">
              <a:spcBef>
                <a:spcPct val="0"/>
              </a:spcBef>
              <a:spcAft>
                <a:spcPct val="0"/>
              </a:spcAft>
              <a:defRPr sz="3200" b="1">
                <a:solidFill>
                  <a:srgbClr val="996633"/>
                </a:solidFill>
                <a:latin typeface="Arial" panose="020B0604020202020204" pitchFamily="34" charset="0"/>
              </a:defRPr>
            </a:lvl9pPr>
          </a:lstStyle>
          <a:p>
            <a:pPr algn="ctr"/>
            <a:r>
              <a:rPr lang="vi-VN" altLang="en-US" sz="2400" dirty="0">
                <a:solidFill>
                  <a:srgbClr val="0033CC"/>
                </a:solidFill>
                <a:latin typeface="Times New Roman" panose="02020603050405020304" pitchFamily="18" charset="0"/>
                <a:cs typeface="Times New Roman" panose="02020603050405020304" pitchFamily="18" charset="0"/>
              </a:rPr>
              <a:t>BÁO CÁO TIỂU LUẬN TỐT NGHIỆP</a:t>
            </a:r>
            <a:endParaRPr lang="en-US" altLang="en-US" sz="2400" dirty="0">
              <a:solidFill>
                <a:srgbClr val="0033CC"/>
              </a:solidFill>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1CDA1651-B184-4C83-9729-35D701BE495A}"/>
              </a:ext>
            </a:extLst>
          </p:cNvPr>
          <p:cNvSpPr txBox="1">
            <a:spLocks noChangeArrowheads="1"/>
          </p:cNvSpPr>
          <p:nvPr/>
        </p:nvSpPr>
        <p:spPr bwMode="auto">
          <a:xfrm>
            <a:off x="239749" y="2610938"/>
            <a:ext cx="8839200" cy="1183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b="1" kern="1200">
                <a:solidFill>
                  <a:srgbClr val="996633"/>
                </a:solidFill>
                <a:latin typeface="+mj-lt"/>
                <a:ea typeface="+mj-ea"/>
                <a:cs typeface="+mj-cs"/>
              </a:defRPr>
            </a:lvl1pPr>
            <a:lvl2pPr algn="l" rtl="0" fontAlgn="base">
              <a:spcBef>
                <a:spcPct val="0"/>
              </a:spcBef>
              <a:spcAft>
                <a:spcPct val="0"/>
              </a:spcAft>
              <a:defRPr sz="3200" b="1">
                <a:solidFill>
                  <a:srgbClr val="996633"/>
                </a:solidFill>
                <a:latin typeface="Arial" panose="020B0604020202020204" pitchFamily="34" charset="0"/>
              </a:defRPr>
            </a:lvl2pPr>
            <a:lvl3pPr algn="l" rtl="0" fontAlgn="base">
              <a:spcBef>
                <a:spcPct val="0"/>
              </a:spcBef>
              <a:spcAft>
                <a:spcPct val="0"/>
              </a:spcAft>
              <a:defRPr sz="3200" b="1">
                <a:solidFill>
                  <a:srgbClr val="996633"/>
                </a:solidFill>
                <a:latin typeface="Arial" panose="020B0604020202020204" pitchFamily="34" charset="0"/>
              </a:defRPr>
            </a:lvl3pPr>
            <a:lvl4pPr algn="l" rtl="0" fontAlgn="base">
              <a:spcBef>
                <a:spcPct val="0"/>
              </a:spcBef>
              <a:spcAft>
                <a:spcPct val="0"/>
              </a:spcAft>
              <a:defRPr sz="3200" b="1">
                <a:solidFill>
                  <a:srgbClr val="996633"/>
                </a:solidFill>
                <a:latin typeface="Arial" panose="020B0604020202020204" pitchFamily="34" charset="0"/>
              </a:defRPr>
            </a:lvl4pPr>
            <a:lvl5pPr algn="l" rtl="0" fontAlgn="base">
              <a:spcBef>
                <a:spcPct val="0"/>
              </a:spcBef>
              <a:spcAft>
                <a:spcPct val="0"/>
              </a:spcAft>
              <a:defRPr sz="3200" b="1">
                <a:solidFill>
                  <a:srgbClr val="996633"/>
                </a:solidFill>
                <a:latin typeface="Arial" panose="020B0604020202020204" pitchFamily="34" charset="0"/>
              </a:defRPr>
            </a:lvl5pPr>
            <a:lvl6pPr marL="457200" algn="l" rtl="0" fontAlgn="base">
              <a:spcBef>
                <a:spcPct val="0"/>
              </a:spcBef>
              <a:spcAft>
                <a:spcPct val="0"/>
              </a:spcAft>
              <a:defRPr sz="3200" b="1">
                <a:solidFill>
                  <a:srgbClr val="996633"/>
                </a:solidFill>
                <a:latin typeface="Arial" panose="020B0604020202020204" pitchFamily="34" charset="0"/>
              </a:defRPr>
            </a:lvl6pPr>
            <a:lvl7pPr marL="914400" algn="l" rtl="0" fontAlgn="base">
              <a:spcBef>
                <a:spcPct val="0"/>
              </a:spcBef>
              <a:spcAft>
                <a:spcPct val="0"/>
              </a:spcAft>
              <a:defRPr sz="3200" b="1">
                <a:solidFill>
                  <a:srgbClr val="996633"/>
                </a:solidFill>
                <a:latin typeface="Arial" panose="020B0604020202020204" pitchFamily="34" charset="0"/>
              </a:defRPr>
            </a:lvl7pPr>
            <a:lvl8pPr marL="1371600" algn="l" rtl="0" fontAlgn="base">
              <a:spcBef>
                <a:spcPct val="0"/>
              </a:spcBef>
              <a:spcAft>
                <a:spcPct val="0"/>
              </a:spcAft>
              <a:defRPr sz="3200" b="1">
                <a:solidFill>
                  <a:srgbClr val="996633"/>
                </a:solidFill>
                <a:latin typeface="Arial" panose="020B0604020202020204" pitchFamily="34" charset="0"/>
              </a:defRPr>
            </a:lvl8pPr>
            <a:lvl9pPr marL="1828800" algn="l" rtl="0" fontAlgn="base">
              <a:spcBef>
                <a:spcPct val="0"/>
              </a:spcBef>
              <a:spcAft>
                <a:spcPct val="0"/>
              </a:spcAft>
              <a:defRPr sz="3200" b="1">
                <a:solidFill>
                  <a:srgbClr val="996633"/>
                </a:solidFill>
                <a:latin typeface="Arial" panose="020B0604020202020204" pitchFamily="34" charset="0"/>
              </a:defRPr>
            </a:lvl9pPr>
          </a:lstStyle>
          <a:p>
            <a:pPr algn="ctr">
              <a:lnSpc>
                <a:spcPct val="120000"/>
              </a:lnSpc>
            </a:pPr>
            <a:r>
              <a:rPr lang="en-US" sz="2400" b="1" dirty="0">
                <a:solidFill>
                  <a:srgbClr val="FF0000"/>
                </a:solidFill>
                <a:effectLst/>
                <a:latin typeface="Times New Roman" panose="02020603050405020304" pitchFamily="18" charset="0"/>
                <a:ea typeface="Times New Roman" panose="02020603050405020304" pitchFamily="18" charset="0"/>
              </a:rPr>
              <a:t>XÂY DỰNG HỆ THỐNG BÁN KÍNH THỰC TẾ ẢO </a:t>
            </a:r>
            <a:endParaRPr lang="vi-VN" sz="2400" b="1" dirty="0">
              <a:solidFill>
                <a:srgbClr val="FF0000"/>
              </a:solidFill>
              <a:effectLst/>
              <a:latin typeface="Times New Roman" panose="02020603050405020304" pitchFamily="18" charset="0"/>
              <a:ea typeface="Times New Roman" panose="02020603050405020304" pitchFamily="18" charset="0"/>
            </a:endParaRPr>
          </a:p>
          <a:p>
            <a:pPr algn="ctr">
              <a:lnSpc>
                <a:spcPct val="120000"/>
              </a:lnSpc>
            </a:pPr>
            <a:r>
              <a:rPr lang="en-US" sz="2400" b="1" dirty="0">
                <a:solidFill>
                  <a:srgbClr val="FF0000"/>
                </a:solidFill>
                <a:effectLst/>
                <a:latin typeface="Times New Roman" panose="02020603050405020304" pitchFamily="18" charset="0"/>
                <a:ea typeface="Times New Roman" panose="02020603050405020304" pitchFamily="18" charset="0"/>
              </a:rPr>
              <a:t>VÀ CÁC THIỆT BỊ HỖ TRỢ </a:t>
            </a:r>
            <a:endParaRPr lang="en-US" sz="2400" dirty="0">
              <a:solidFill>
                <a:srgbClr val="FF0000"/>
              </a:solidFill>
              <a:effectLst/>
              <a:latin typeface="Times New Roman" panose="02020603050405020304" pitchFamily="18" charset="0"/>
              <a:ea typeface="Times New Roman" panose="02020603050405020304" pitchFamily="18" charset="0"/>
            </a:endParaRPr>
          </a:p>
        </p:txBody>
      </p:sp>
      <p:sp>
        <p:nvSpPr>
          <p:cNvPr id="2" name="Slide Number Placeholder 1"/>
          <p:cNvSpPr>
            <a:spLocks noGrp="1"/>
          </p:cNvSpPr>
          <p:nvPr>
            <p:ph type="sldNum" sz="quarter" idx="4"/>
          </p:nvPr>
        </p:nvSpPr>
        <p:spPr/>
        <p:txBody>
          <a:bodyPr/>
          <a:lstStyle/>
          <a:p>
            <a:fld id="{A15EAB53-327E-4220-A7C8-79A6407182B7}" type="slidenum">
              <a:rPr lang="en-US" altLang="en-US" smtClean="0">
                <a:latin typeface="Times New Roman" panose="02020603050405020304" pitchFamily="18" charset="0"/>
                <a:cs typeface="Times New Roman" panose="02020603050405020304" pitchFamily="18" charset="0"/>
              </a:rPr>
              <a:pPr/>
              <a:t>1</a:t>
            </a:fld>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III. NỘI DUNG VÀ KẾT QUẢ</a:t>
            </a:r>
          </a:p>
        </p:txBody>
      </p:sp>
      <p:sp>
        <p:nvSpPr>
          <p:cNvPr id="3" name="Content Placeholder 2"/>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Đối tượng </a:t>
            </a:r>
            <a:r>
              <a:rPr lang="en-US" b="1" dirty="0" err="1">
                <a:latin typeface="Times New Roman" panose="02020603050405020304" pitchFamily="18" charset="0"/>
                <a:cs typeface="Times New Roman" panose="02020603050405020304" pitchFamily="18" charset="0"/>
              </a:rPr>
              <a:t>khách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hàng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chưa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có</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tài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khoản</a:t>
            </a:r>
            <a:r>
              <a:rPr lang="en-US" b="1" dirty="0">
                <a:latin typeface="Times New Roman" panose="02020603050405020304" pitchFamily="18" charset="0"/>
                <a:cs typeface="Times New Roman" panose="02020603050405020304" pitchFamily="18" charset="0"/>
              </a:rPr>
              <a:t>)</a:t>
            </a:r>
          </a:p>
          <a:p>
            <a:pPr lvl="0"/>
            <a:r>
              <a:rPr lang="en-US" sz="2400" dirty="0">
                <a:latin typeface="Times New Roman" panose="02020603050405020304" pitchFamily="18" charset="0"/>
                <a:cs typeface="Times New Roman" panose="02020603050405020304" pitchFamily="18" charset="0"/>
              </a:rPr>
              <a:t>Xem thông tin chi tiết về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a:t>
            </a:r>
          </a:p>
          <a:p>
            <a:pPr lvl="0"/>
            <a:r>
              <a:rPr lang="en-US" sz="2400" dirty="0">
                <a:latin typeface="Times New Roman" panose="02020603050405020304" pitchFamily="18" charset="0"/>
                <a:cs typeface="Times New Roman" panose="02020603050405020304" pitchFamily="18" charset="0"/>
              </a:rPr>
              <a:t>Tìm kiếm sản phẩm.</a:t>
            </a:r>
          </a:p>
          <a:p>
            <a:pPr lvl="0"/>
            <a:r>
              <a:rPr lang="en-US" sz="2400" dirty="0">
                <a:latin typeface="Times New Roman" panose="02020603050405020304" pitchFamily="18" charset="0"/>
                <a:cs typeface="Times New Roman" panose="02020603050405020304" pitchFamily="18" charset="0"/>
              </a:rPr>
              <a:t>Thêm sản phẩm muốn mua vào </a:t>
            </a:r>
            <a:r>
              <a:rPr lang="en-US" sz="2400" dirty="0" err="1">
                <a:latin typeface="Times New Roman" panose="02020603050405020304" pitchFamily="18" charset="0"/>
                <a:cs typeface="Times New Roman" panose="02020603050405020304" pitchFamily="18" charset="0"/>
              </a:rPr>
              <a:t>giỏ</a:t>
            </a:r>
            <a:r>
              <a:rPr lang="en-US" sz="2400" dirty="0">
                <a:latin typeface="Times New Roman" panose="02020603050405020304" pitchFamily="18" charset="0"/>
                <a:cs typeface="Times New Roman" panose="02020603050405020304" pitchFamily="18" charset="0"/>
              </a:rPr>
              <a:t> hang.</a:t>
            </a:r>
          </a:p>
          <a:p>
            <a:pPr lvl="0"/>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bình luận và đánh giá về sản phẩm.</a:t>
            </a:r>
          </a:p>
          <a:p>
            <a:pPr lvl="0"/>
            <a:r>
              <a:rPr lang="en-US" sz="2400" dirty="0">
                <a:latin typeface="Times New Roman" panose="02020603050405020304" pitchFamily="18" charset="0"/>
                <a:cs typeface="Times New Roman" panose="02020603050405020304" pitchFamily="18" charset="0"/>
              </a:rPr>
              <a:t>Xem tin tức được cập nhật bởi trang web.</a:t>
            </a:r>
          </a:p>
          <a:p>
            <a:pPr lvl="0"/>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a:t>
            </a:r>
          </a:p>
          <a:p>
            <a:pPr lvl="0"/>
            <a:r>
              <a:rPr lang="vi-VN" sz="2400" dirty="0">
                <a:latin typeface="Times New Roman" panose="02020603050405020304" pitchFamily="18" charset="0"/>
                <a:cs typeface="Times New Roman" panose="02020603050405020304" pitchFamily="18" charset="0"/>
              </a:rPr>
              <a:t>Liên hệ với cửa hàng trực tuyến thông qua chatbox.</a:t>
            </a:r>
            <a:endParaRPr lang="en-US" sz="24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10</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3204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III. NỘI DUNG VÀ KẾT QUẢ</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633538"/>
            <a:ext cx="8305800" cy="4691062"/>
          </a:xfrm>
        </p:spPr>
        <p:txBody>
          <a:bodyPr/>
          <a:lstStyle/>
          <a:p>
            <a:pPr marL="0" indent="0">
              <a:buNone/>
            </a:pPr>
            <a:r>
              <a:rPr lang="en-US" b="1" dirty="0">
                <a:latin typeface="Times New Roman" panose="02020603050405020304" pitchFamily="18" charset="0"/>
                <a:cs typeface="Times New Roman" panose="02020603050405020304" pitchFamily="18" charset="0"/>
              </a:rPr>
              <a:t>Đối tượng khách hàng thành viên (có tài khoản)</a:t>
            </a:r>
          </a:p>
          <a:p>
            <a:pPr lvl="0" algn="just"/>
            <a:r>
              <a:rPr lang="en-US" sz="2400" dirty="0">
                <a:latin typeface="Times New Roman" panose="02020603050405020304" pitchFamily="18" charset="0"/>
                <a:cs typeface="Times New Roman" panose="02020603050405020304" pitchFamily="18" charset="0"/>
              </a:rPr>
              <a:t>Xem thông tin chi tiết về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a:t>
            </a:r>
          </a:p>
          <a:p>
            <a:pPr lvl="0" algn="just"/>
            <a:r>
              <a:rPr lang="en-US" sz="2400" dirty="0">
                <a:latin typeface="Times New Roman" panose="02020603050405020304" pitchFamily="18" charset="0"/>
                <a:cs typeface="Times New Roman" panose="02020603050405020304" pitchFamily="18" charset="0"/>
              </a:rPr>
              <a:t>Đăng nhập vào tài khoản và tiến hành mua hàng.</a:t>
            </a:r>
          </a:p>
          <a:p>
            <a:pPr lvl="0" algn="just"/>
            <a:r>
              <a:rPr lang="en-US" sz="2400" dirty="0">
                <a:latin typeface="Times New Roman" panose="02020603050405020304" pitchFamily="18" charset="0"/>
                <a:cs typeface="Times New Roman" panose="02020603050405020304" pitchFamily="18" charset="0"/>
              </a:rPr>
              <a:t>Bình luận và đánh giá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p>
          <a:p>
            <a:pPr lvl="0" algn="just"/>
            <a:r>
              <a:rPr lang="en-US" sz="2400" dirty="0">
                <a:latin typeface="Times New Roman" panose="02020603050405020304" pitchFamily="18" charset="0"/>
                <a:cs typeface="Times New Roman" panose="02020603050405020304" pitchFamily="18" charset="0"/>
              </a:rPr>
              <a:t>Quản lý thông tin tài khoản cá nhân, đổi mật </a:t>
            </a:r>
            <a:r>
              <a:rPr lang="en-US" sz="2400" dirty="0" err="1">
                <a:latin typeface="Times New Roman" panose="02020603050405020304" pitchFamily="18" charset="0"/>
                <a:cs typeface="Times New Roman" panose="02020603050405020304" pitchFamily="18" charset="0"/>
              </a:rPr>
              <a:t>khẩu</a:t>
            </a:r>
            <a:r>
              <a:rPr lang="en-US" sz="2400" dirty="0">
                <a:latin typeface="Times New Roman" panose="02020603050405020304" pitchFamily="18" charset="0"/>
                <a:cs typeface="Times New Roman" panose="02020603050405020304" pitchFamily="18" charset="0"/>
              </a:rPr>
              <a:t>.</a:t>
            </a:r>
          </a:p>
          <a:p>
            <a:pPr lvl="0" algn="just"/>
            <a:r>
              <a:rPr lang="en-US" sz="2400" dirty="0">
                <a:latin typeface="Times New Roman" panose="02020603050405020304" pitchFamily="18" charset="0"/>
                <a:cs typeface="Times New Roman" panose="02020603050405020304" pitchFamily="18" charset="0"/>
              </a:rPr>
              <a:t>Theo </a:t>
            </a:r>
            <a:r>
              <a:rPr lang="vi-VN" sz="2400" dirty="0">
                <a:latin typeface="Times New Roman" panose="02020603050405020304" pitchFamily="18" charset="0"/>
                <a:cs typeface="Times New Roman" panose="02020603050405020304" pitchFamily="18" charset="0"/>
              </a:rPr>
              <a:t>dõi trạng thái đơn hàng.</a:t>
            </a:r>
          </a:p>
          <a:p>
            <a:pPr lvl="0" algn="just"/>
            <a:r>
              <a:rPr lang="vi-VN" sz="2400" dirty="0">
                <a:latin typeface="Times New Roman" panose="02020603050405020304" pitchFamily="18" charset="0"/>
                <a:cs typeface="Times New Roman" panose="02020603050405020304" pitchFamily="18" charset="0"/>
              </a:rPr>
              <a:t>Xem lịch sử mua hàng.</a:t>
            </a:r>
            <a:r>
              <a:rPr lang="en-US" sz="2400" dirty="0">
                <a:latin typeface="Times New Roman" panose="02020603050405020304" pitchFamily="18" charset="0"/>
                <a:cs typeface="Times New Roman" panose="02020603050405020304" pitchFamily="18" charset="0"/>
              </a:rPr>
              <a:t> </a:t>
            </a:r>
          </a:p>
          <a:p>
            <a:pPr algn="just"/>
            <a:r>
              <a:rPr lang="vi-VN" sz="2400" dirty="0">
                <a:latin typeface="Times New Roman" panose="02020603050405020304" pitchFamily="18" charset="0"/>
                <a:cs typeface="Times New Roman" panose="02020603050405020304" pitchFamily="18" charset="0"/>
              </a:rPr>
              <a:t>Liên hệ với cửa hàng trực tuyến thông qua chatbox.</a:t>
            </a:r>
            <a:endParaRPr lang="en-US" sz="2400" dirty="0">
              <a:latin typeface="Times New Roman" panose="02020603050405020304" pitchFamily="18" charset="0"/>
              <a:cs typeface="Times New Roman" panose="02020603050405020304" pitchFamily="18" charset="0"/>
            </a:endParaRPr>
          </a:p>
          <a:p>
            <a:pPr marL="0" lvl="0" indent="0" algn="just">
              <a:buNone/>
            </a:pPr>
            <a:endParaRPr lang="en-US" sz="2400" dirty="0">
              <a:latin typeface="Times New Roman" panose="02020603050405020304" pitchFamily="18" charset="0"/>
              <a:cs typeface="Times New Roman" panose="02020603050405020304" pitchFamily="18" charset="0"/>
            </a:endParaRPr>
          </a:p>
          <a:p>
            <a:pPr marL="0" lvl="0" indent="0" algn="just">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11</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472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III. NỘI DUNG VÀ KẾT QUẢ</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Usecase chức năng khách hàng</a:t>
            </a: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12</a:t>
            </a:fld>
            <a:endParaRPr lang="en-US" altLang="en-US">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3B8A4D6-B469-A9E0-4AC3-4E56A709FBAF}"/>
              </a:ext>
            </a:extLst>
          </p:cNvPr>
          <p:cNvPicPr>
            <a:picLocks noChangeAspect="1"/>
          </p:cNvPicPr>
          <p:nvPr/>
        </p:nvPicPr>
        <p:blipFill>
          <a:blip r:embed="rId2"/>
          <a:stretch>
            <a:fillRect/>
          </a:stretch>
        </p:blipFill>
        <p:spPr>
          <a:xfrm>
            <a:off x="594043" y="2187901"/>
            <a:ext cx="7955913" cy="4120535"/>
          </a:xfrm>
          <a:prstGeom prst="rect">
            <a:avLst/>
          </a:prstGeom>
        </p:spPr>
      </p:pic>
    </p:spTree>
    <p:extLst>
      <p:ext uri="{BB962C8B-B14F-4D97-AF65-F5344CB8AC3E}">
        <p14:creationId xmlns:p14="http://schemas.microsoft.com/office/powerpoint/2010/main" val="4271823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III. NỘI DUNG VÀ KẾT QUẢ</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Đối tượng quản lý (có tài khoản quản lý)</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Quản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tài khoản</a:t>
            </a:r>
            <a:r>
              <a:rPr lang="en-US" sz="2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Quản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sản phẩm</a:t>
            </a:r>
            <a:r>
              <a:rPr lang="en-US" sz="2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Quản lý nhập hàng.</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Quản lý thống kê.</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Quản lý thông tin tài khoản, đổi mật </a:t>
            </a:r>
            <a:r>
              <a:rPr lang="en-US" sz="2400" dirty="0" err="1">
                <a:latin typeface="Times New Roman" panose="02020603050405020304" pitchFamily="18" charset="0"/>
                <a:cs typeface="Times New Roman" panose="02020603050405020304" pitchFamily="18" charset="0"/>
              </a:rPr>
              <a:t>khẩu</a:t>
            </a:r>
            <a:r>
              <a:rPr lang="en-US" sz="2400" dirty="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13</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0361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III. NỘI DUNG VÀ KẾT QUẢ</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Usecase chức </a:t>
            </a:r>
            <a:r>
              <a:rPr lang="en-US" b="1" dirty="0" err="1">
                <a:latin typeface="Times New Roman" panose="02020603050405020304" pitchFamily="18" charset="0"/>
                <a:cs typeface="Times New Roman" panose="02020603050405020304" pitchFamily="18" charset="0"/>
              </a:rPr>
              <a:t>năng</a:t>
            </a:r>
            <a:r>
              <a:rPr lang="en-US" b="1" dirty="0">
                <a:latin typeface="Times New Roman" panose="02020603050405020304" pitchFamily="18" charset="0"/>
                <a:cs typeface="Times New Roman" panose="02020603050405020304" pitchFamily="18" charset="0"/>
              </a:rPr>
              <a:t> Admin</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14</a:t>
            </a:fld>
            <a:endParaRPr lang="en-US" altLang="en-US">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E72D5C2-8E1A-5074-C18C-49A62CB8B7E6}"/>
              </a:ext>
            </a:extLst>
          </p:cNvPr>
          <p:cNvPicPr>
            <a:picLocks noChangeAspect="1"/>
          </p:cNvPicPr>
          <p:nvPr/>
        </p:nvPicPr>
        <p:blipFill>
          <a:blip r:embed="rId2"/>
          <a:stretch>
            <a:fillRect/>
          </a:stretch>
        </p:blipFill>
        <p:spPr>
          <a:xfrm>
            <a:off x="609600" y="2133600"/>
            <a:ext cx="7696200" cy="4291749"/>
          </a:xfrm>
          <a:prstGeom prst="rect">
            <a:avLst/>
          </a:prstGeom>
        </p:spPr>
      </p:pic>
    </p:spTree>
    <p:extLst>
      <p:ext uri="{BB962C8B-B14F-4D97-AF65-F5344CB8AC3E}">
        <p14:creationId xmlns:p14="http://schemas.microsoft.com/office/powerpoint/2010/main" val="3205325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III. NỘI DUNG VÀ KẾT QUẢ</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676400"/>
            <a:ext cx="8610600" cy="4691062"/>
          </a:xfrm>
        </p:spPr>
        <p:txBody>
          <a:bodyPr/>
          <a:lstStyle/>
          <a:p>
            <a:pPr marL="0" indent="0">
              <a:buNone/>
            </a:pPr>
            <a:r>
              <a:rPr lang="en-US" b="1" dirty="0">
                <a:latin typeface="Times New Roman" panose="02020603050405020304" pitchFamily="18" charset="0"/>
                <a:cs typeface="Times New Roman" panose="02020603050405020304" pitchFamily="18" charset="0"/>
              </a:rPr>
              <a:t>Đối tượng nhân viên ( có tài khoản nhân viên)</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Quản lý loại sản phẩm, sản phẩm, bình luận và đánh giá.</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Quản lý đơn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đơn</a:t>
            </a:r>
            <a:r>
              <a:rPr lang="en-US" sz="2400" dirty="0">
                <a:latin typeface="Times New Roman" panose="02020603050405020304" pitchFamily="18" charset="0"/>
                <a:cs typeface="Times New Roman" panose="02020603050405020304" pitchFamily="18" charset="0"/>
              </a:rPr>
              <a:t> hang, duyệt đơn hàng, in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đơn</a:t>
            </a:r>
            <a:r>
              <a:rPr lang="en-US" sz="2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khách hàng.</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Quản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bài viết</a:t>
            </a:r>
            <a:r>
              <a:rPr lang="en-US" sz="2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lý thông tin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đổi mật khẩu.</a:t>
            </a: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15</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122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28A90-3097-B6B5-2887-8910A3FC141D}"/>
              </a:ext>
            </a:extLst>
          </p:cNvPr>
          <p:cNvSpPr>
            <a:spLocks noGrp="1"/>
          </p:cNvSpPr>
          <p:nvPr>
            <p:ph type="title"/>
          </p:nvPr>
        </p:nvSpPr>
        <p:spPr/>
        <p:txBody>
          <a:bodyPr/>
          <a:lstStyle/>
          <a:p>
            <a:r>
              <a:rPr lang="en-US" i="1" dirty="0">
                <a:solidFill>
                  <a:srgbClr val="0033CC"/>
                </a:solidFill>
                <a:latin typeface="Times New Roman" panose="02020603050405020304" pitchFamily="18" charset="0"/>
                <a:cs typeface="Times New Roman" panose="02020603050405020304" pitchFamily="18" charset="0"/>
              </a:rPr>
              <a:t>III. NỘI DUNG VÀ KẾT QUẢ</a:t>
            </a:r>
            <a:endParaRPr lang="vi-V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E9E24F-F730-239E-99F7-E7A9C5D53AF5}"/>
              </a:ext>
            </a:extLst>
          </p:cNvPr>
          <p:cNvSpPr>
            <a:spLocks noGrp="1"/>
          </p:cNvSpPr>
          <p:nvPr>
            <p:ph idx="1"/>
          </p:nvPr>
        </p:nvSpPr>
        <p:spPr/>
        <p:txBody>
          <a:bodyPr/>
          <a:lstStyle/>
          <a:p>
            <a:pPr marL="0" indent="0">
              <a:buNone/>
            </a:pPr>
            <a:r>
              <a:rPr lang="en-US" b="1" dirty="0" err="1">
                <a:latin typeface="Times New Roman" panose="02020603050405020304" pitchFamily="18" charset="0"/>
                <a:cs typeface="Times New Roman" panose="02020603050405020304" pitchFamily="18" charset="0"/>
              </a:rPr>
              <a:t>Usecase</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chức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năng</a:t>
            </a:r>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nhân viên</a:t>
            </a:r>
            <a:endParaRPr lang="en-US" b="1" dirty="0">
              <a:latin typeface="Times New Roman" panose="02020603050405020304" pitchFamily="18" charset="0"/>
              <a:cs typeface="Times New Roman" panose="02020603050405020304" pitchFamily="18" charset="0"/>
            </a:endParaRPr>
          </a:p>
          <a:p>
            <a:pPr marL="0" indent="0">
              <a:buNone/>
            </a:pPr>
            <a:endParaRPr lang="vi-V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BC25E78-5F06-9EE4-FB2A-68D2BC3C7009}"/>
              </a:ext>
            </a:extLst>
          </p:cNvPr>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16</a:t>
            </a:fld>
            <a:endParaRPr lang="en-US" alt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A3E21CD-C457-2676-5D6F-BBCDB8442D5E}"/>
              </a:ext>
            </a:extLst>
          </p:cNvPr>
          <p:cNvPicPr>
            <a:picLocks noChangeAspect="1"/>
          </p:cNvPicPr>
          <p:nvPr/>
        </p:nvPicPr>
        <p:blipFill>
          <a:blip r:embed="rId3"/>
          <a:stretch>
            <a:fillRect/>
          </a:stretch>
        </p:blipFill>
        <p:spPr>
          <a:xfrm>
            <a:off x="843942" y="2323017"/>
            <a:ext cx="7456115" cy="3903158"/>
          </a:xfrm>
          <a:prstGeom prst="rect">
            <a:avLst/>
          </a:prstGeom>
        </p:spPr>
      </p:pic>
    </p:spTree>
    <p:extLst>
      <p:ext uri="{BB962C8B-B14F-4D97-AF65-F5344CB8AC3E}">
        <p14:creationId xmlns:p14="http://schemas.microsoft.com/office/powerpoint/2010/main" val="3009250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III. NỘI DUNG VÀ KẾT QUẢ</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Mô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CDM </a:t>
            </a:r>
            <a:r>
              <a:rPr lang="vi-VN" b="1" dirty="0">
                <a:latin typeface="Times New Roman" panose="02020603050405020304" pitchFamily="18" charset="0"/>
                <a:cs typeface="Times New Roman" panose="02020603050405020304" pitchFamily="18" charset="0"/>
              </a:rPr>
              <a:t>hệ thống</a:t>
            </a:r>
            <a:endParaRPr lang="en-US" b="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17</a:t>
            </a:fld>
            <a:endParaRPr lang="en-US" altLang="en-US">
              <a:latin typeface="Times New Roman" panose="02020603050405020304" pitchFamily="18" charset="0"/>
              <a:cs typeface="Times New Roman" panose="02020603050405020304" pitchFamily="18" charset="0"/>
            </a:endParaRPr>
          </a:p>
        </p:txBody>
      </p:sp>
      <p:pic>
        <p:nvPicPr>
          <p:cNvPr id="4" name="image15.png">
            <a:extLst>
              <a:ext uri="{FF2B5EF4-FFF2-40B4-BE49-F238E27FC236}">
                <a16:creationId xmlns:a16="http://schemas.microsoft.com/office/drawing/2014/main" id="{8B28CB92-DEE4-E591-ED11-3C5423F27C33}"/>
              </a:ext>
            </a:extLst>
          </p:cNvPr>
          <p:cNvPicPr/>
          <p:nvPr/>
        </p:nvPicPr>
        <p:blipFill>
          <a:blip r:embed="rId3"/>
          <a:srcRect/>
          <a:stretch>
            <a:fillRect/>
          </a:stretch>
        </p:blipFill>
        <p:spPr>
          <a:xfrm>
            <a:off x="685800" y="2209800"/>
            <a:ext cx="7848600" cy="4114800"/>
          </a:xfrm>
          <a:prstGeom prst="rect">
            <a:avLst/>
          </a:prstGeom>
          <a:ln/>
        </p:spPr>
      </p:pic>
    </p:spTree>
    <p:extLst>
      <p:ext uri="{BB962C8B-B14F-4D97-AF65-F5344CB8AC3E}">
        <p14:creationId xmlns:p14="http://schemas.microsoft.com/office/powerpoint/2010/main" val="1522569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AD66-6BE0-6C7F-2002-F8EC1DE767E1}"/>
              </a:ext>
            </a:extLst>
          </p:cNvPr>
          <p:cNvSpPr>
            <a:spLocks noGrp="1"/>
          </p:cNvSpPr>
          <p:nvPr>
            <p:ph type="title"/>
          </p:nvPr>
        </p:nvSpPr>
        <p:spPr/>
        <p:txBody>
          <a:bodyPr/>
          <a:lstStyle/>
          <a:p>
            <a:r>
              <a:rPr lang="en-US" i="1" dirty="0">
                <a:solidFill>
                  <a:srgbClr val="0033CC"/>
                </a:solidFill>
                <a:latin typeface="Times New Roman" panose="02020603050405020304" pitchFamily="18" charset="0"/>
                <a:cs typeface="Times New Roman" panose="02020603050405020304" pitchFamily="18" charset="0"/>
              </a:rPr>
              <a:t>III. NỘI DUNG VÀ KẾT QUẢ</a:t>
            </a:r>
            <a:endParaRPr lang="vi-V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CB332C-CB2B-C0B7-79F2-A0C0F27710E6}"/>
              </a:ext>
            </a:extLst>
          </p:cNvPr>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18</a:t>
            </a:fld>
            <a:endParaRPr lang="en-US" altLang="en-US">
              <a:latin typeface="Times New Roman" panose="02020603050405020304" pitchFamily="18" charset="0"/>
              <a:cs typeface="Times New Roman" panose="02020603050405020304" pitchFamily="18" charset="0"/>
            </a:endParaRPr>
          </a:p>
        </p:txBody>
      </p:sp>
      <p:sp>
        <p:nvSpPr>
          <p:cNvPr id="18" name="Content Placeholder 17">
            <a:extLst>
              <a:ext uri="{FF2B5EF4-FFF2-40B4-BE49-F238E27FC236}">
                <a16:creationId xmlns:a16="http://schemas.microsoft.com/office/drawing/2014/main" id="{98711BCC-5D7D-BDCD-93B8-A5B96EA04DB6}"/>
              </a:ext>
            </a:extLst>
          </p:cNvPr>
          <p:cNvSpPr>
            <a:spLocks noGrp="1"/>
          </p:cNvSpPr>
          <p:nvPr>
            <p:ph idx="1"/>
          </p:nvPr>
        </p:nvSpPr>
        <p:spPr>
          <a:xfrm>
            <a:off x="609600" y="1633538"/>
            <a:ext cx="7924800" cy="652462"/>
          </a:xfrm>
        </p:spPr>
        <p:txBody>
          <a:bodyPr/>
          <a:lstStyle/>
          <a:p>
            <a:r>
              <a:rPr lang="en-US" dirty="0">
                <a:latin typeface="Times New Roman" panose="02020603050405020304" pitchFamily="18" charset="0"/>
                <a:cs typeface="Times New Roman" panose="02020603050405020304" pitchFamily="18" charset="0"/>
              </a:rPr>
              <a:t>Giao </a:t>
            </a:r>
            <a:r>
              <a:rPr lang="vi-VN" dirty="0">
                <a:latin typeface="Times New Roman" panose="02020603050405020304" pitchFamily="18" charset="0"/>
                <a:cs typeface="Times New Roman" panose="02020603050405020304" pitchFamily="18" charset="0"/>
              </a:rPr>
              <a:t>diện hệ thống trên desktop</a:t>
            </a:r>
          </a:p>
        </p:txBody>
      </p:sp>
      <p:pic>
        <p:nvPicPr>
          <p:cNvPr id="3" name="Picture 2">
            <a:extLst>
              <a:ext uri="{FF2B5EF4-FFF2-40B4-BE49-F238E27FC236}">
                <a16:creationId xmlns:a16="http://schemas.microsoft.com/office/drawing/2014/main" id="{1D993502-48D8-CA6F-5726-B599BC1F69F8}"/>
              </a:ext>
            </a:extLst>
          </p:cNvPr>
          <p:cNvPicPr>
            <a:picLocks noChangeAspect="1"/>
          </p:cNvPicPr>
          <p:nvPr/>
        </p:nvPicPr>
        <p:blipFill>
          <a:blip r:embed="rId3"/>
          <a:stretch>
            <a:fillRect/>
          </a:stretch>
        </p:blipFill>
        <p:spPr>
          <a:xfrm>
            <a:off x="578708" y="2209800"/>
            <a:ext cx="8064922" cy="3923699"/>
          </a:xfrm>
          <a:prstGeom prst="rect">
            <a:avLst/>
          </a:prstGeom>
        </p:spPr>
      </p:pic>
    </p:spTree>
    <p:extLst>
      <p:ext uri="{BB962C8B-B14F-4D97-AF65-F5344CB8AC3E}">
        <p14:creationId xmlns:p14="http://schemas.microsoft.com/office/powerpoint/2010/main" val="1643823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13531-8461-B108-AE56-84804420EBAB}"/>
              </a:ext>
            </a:extLst>
          </p:cNvPr>
          <p:cNvSpPr>
            <a:spLocks noGrp="1"/>
          </p:cNvSpPr>
          <p:nvPr>
            <p:ph type="title"/>
          </p:nvPr>
        </p:nvSpPr>
        <p:spPr/>
        <p:txBody>
          <a:bodyPr/>
          <a:lstStyle/>
          <a:p>
            <a:r>
              <a:rPr lang="en-US" i="1" dirty="0">
                <a:solidFill>
                  <a:srgbClr val="0033CC"/>
                </a:solidFill>
                <a:latin typeface="Times New Roman" panose="02020603050405020304" pitchFamily="18" charset="0"/>
                <a:cs typeface="Times New Roman" panose="02020603050405020304" pitchFamily="18" charset="0"/>
              </a:rPr>
              <a:t>III. NỘI DUNG VÀ KẾT QUẢ</a:t>
            </a:r>
            <a:endParaRPr lang="vi-V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B86E253-E875-5A5D-C15C-312587F5AF56}"/>
              </a:ext>
            </a:extLst>
          </p:cNvPr>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19</a:t>
            </a:fld>
            <a:endParaRPr lang="en-US" alt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241B17D-D69E-F28C-C814-35D04135472F}"/>
              </a:ext>
            </a:extLst>
          </p:cNvPr>
          <p:cNvSpPr>
            <a:spLocks noGrp="1"/>
          </p:cNvSpPr>
          <p:nvPr>
            <p:ph idx="1"/>
          </p:nvPr>
        </p:nvSpPr>
        <p:spPr>
          <a:xfrm>
            <a:off x="609600" y="1633538"/>
            <a:ext cx="8001000" cy="881062"/>
          </a:xfrm>
        </p:spPr>
        <p:txBody>
          <a:bodyPr/>
          <a:lstStyle/>
          <a:p>
            <a:r>
              <a:rPr lang="vi-VN" dirty="0">
                <a:latin typeface="Times New Roman" panose="02020603050405020304" pitchFamily="18" charset="0"/>
                <a:cs typeface="Times New Roman" panose="02020603050405020304" pitchFamily="18" charset="0"/>
              </a:rPr>
              <a:t>Giao diện hệ thống trên tablet</a:t>
            </a:r>
          </a:p>
        </p:txBody>
      </p:sp>
      <p:pic>
        <p:nvPicPr>
          <p:cNvPr id="7" name="Picture 6">
            <a:extLst>
              <a:ext uri="{FF2B5EF4-FFF2-40B4-BE49-F238E27FC236}">
                <a16:creationId xmlns:a16="http://schemas.microsoft.com/office/drawing/2014/main" id="{9016DC1D-BDC4-44FE-9AA4-80FF673A538C}"/>
              </a:ext>
            </a:extLst>
          </p:cNvPr>
          <p:cNvPicPr>
            <a:picLocks noChangeAspect="1"/>
          </p:cNvPicPr>
          <p:nvPr/>
        </p:nvPicPr>
        <p:blipFill>
          <a:blip r:embed="rId2"/>
          <a:stretch>
            <a:fillRect/>
          </a:stretch>
        </p:blipFill>
        <p:spPr>
          <a:xfrm>
            <a:off x="2743200" y="2325970"/>
            <a:ext cx="2980947" cy="4034861"/>
          </a:xfrm>
          <a:prstGeom prst="rect">
            <a:avLst/>
          </a:prstGeom>
        </p:spPr>
      </p:pic>
    </p:spTree>
    <p:extLst>
      <p:ext uri="{BB962C8B-B14F-4D97-AF65-F5344CB8AC3E}">
        <p14:creationId xmlns:p14="http://schemas.microsoft.com/office/powerpoint/2010/main" val="118750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09A8D8C-80F7-440C-BEF1-9EFA4CBAAA33}"/>
              </a:ext>
            </a:extLst>
          </p:cNvPr>
          <p:cNvSpPr>
            <a:spLocks noGrp="1" noChangeArrowheads="1"/>
          </p:cNvSpPr>
          <p:nvPr>
            <p:ph type="title"/>
          </p:nvPr>
        </p:nvSpPr>
        <p:spPr/>
        <p:txBody>
          <a:bodyPr/>
          <a:lstStyle/>
          <a:p>
            <a:pPr algn="ctr"/>
            <a:r>
              <a:rPr lang="en-US" altLang="en-US" i="1" dirty="0">
                <a:solidFill>
                  <a:srgbClr val="0033CC"/>
                </a:solidFill>
                <a:latin typeface="Times New Roman" panose="02020603050405020304" pitchFamily="18" charset="0"/>
                <a:cs typeface="Times New Roman" panose="02020603050405020304" pitchFamily="18" charset="0"/>
              </a:rPr>
              <a:t>NỘI DUNG BÁO CÁO</a:t>
            </a:r>
          </a:p>
        </p:txBody>
      </p:sp>
      <p:sp>
        <p:nvSpPr>
          <p:cNvPr id="25603" name="Rectangle 3">
            <a:extLst>
              <a:ext uri="{FF2B5EF4-FFF2-40B4-BE49-F238E27FC236}">
                <a16:creationId xmlns:a16="http://schemas.microsoft.com/office/drawing/2014/main" id="{2EE127BF-401A-4C36-A14A-872ADB44AB18}"/>
              </a:ext>
            </a:extLst>
          </p:cNvPr>
          <p:cNvSpPr>
            <a:spLocks noGrp="1" noChangeArrowheads="1"/>
          </p:cNvSpPr>
          <p:nvPr>
            <p:ph type="body" idx="1"/>
          </p:nvPr>
        </p:nvSpPr>
        <p:spPr>
          <a:xfrm>
            <a:off x="609600" y="1699031"/>
            <a:ext cx="8001000" cy="4767262"/>
          </a:xfrm>
        </p:spPr>
        <p:txBody>
          <a:bodyPr/>
          <a:lstStyle/>
          <a:p>
            <a:pPr marL="0" indent="0">
              <a:buNone/>
            </a:pPr>
            <a:r>
              <a:rPr lang="en-US" altLang="en-US" b="1" dirty="0">
                <a:solidFill>
                  <a:schemeClr val="accent5"/>
                </a:solidFill>
                <a:latin typeface="Times New Roman" panose="02020603050405020304" pitchFamily="18" charset="0"/>
                <a:cs typeface="Times New Roman" panose="02020603050405020304" pitchFamily="18" charset="0"/>
              </a:rPr>
              <a:t>.</a:t>
            </a:r>
          </a:p>
        </p:txBody>
      </p:sp>
      <p:sp>
        <p:nvSpPr>
          <p:cNvPr id="23" name="Rectangle 22"/>
          <p:cNvSpPr/>
          <p:nvPr/>
        </p:nvSpPr>
        <p:spPr>
          <a:xfrm>
            <a:off x="4275096" y="2047530"/>
            <a:ext cx="814968" cy="785542"/>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Times New Roman" panose="02020603050405020304" pitchFamily="18" charset="0"/>
              <a:cs typeface="Times New Roman" panose="02020603050405020304" pitchFamily="18" charset="0"/>
            </a:endParaRPr>
          </a:p>
        </p:txBody>
      </p:sp>
      <p:sp>
        <p:nvSpPr>
          <p:cNvPr id="26" name="Rectangle 25"/>
          <p:cNvSpPr/>
          <p:nvPr/>
        </p:nvSpPr>
        <p:spPr>
          <a:xfrm>
            <a:off x="3710105" y="2099623"/>
            <a:ext cx="662568" cy="980264"/>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8100000" scaled="1"/>
            <a:tileRect/>
          </a:gra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5" name="Freeform 54"/>
          <p:cNvSpPr/>
          <p:nvPr/>
        </p:nvSpPr>
        <p:spPr>
          <a:xfrm>
            <a:off x="1369974" y="2328515"/>
            <a:ext cx="2429804" cy="803284"/>
          </a:xfrm>
          <a:custGeom>
            <a:avLst/>
            <a:gdLst>
              <a:gd name="connsiteX0" fmla="*/ 425140 w 2429804"/>
              <a:gd name="connsiteY0" fmla="*/ 0 h 817948"/>
              <a:gd name="connsiteX1" fmla="*/ 485659 w 2429804"/>
              <a:gd name="connsiteY1" fmla="*/ 0 h 817948"/>
              <a:gd name="connsiteX2" fmla="*/ 2429804 w 2429804"/>
              <a:gd name="connsiteY2" fmla="*/ 0 h 817948"/>
              <a:gd name="connsiteX3" fmla="*/ 2429804 w 2429804"/>
              <a:gd name="connsiteY3" fmla="*/ 817948 h 817948"/>
              <a:gd name="connsiteX4" fmla="*/ 425140 w 2429804"/>
              <a:gd name="connsiteY4" fmla="*/ 817948 h 817948"/>
              <a:gd name="connsiteX5" fmla="*/ 425140 w 2429804"/>
              <a:gd name="connsiteY5" fmla="*/ 812560 h 817948"/>
              <a:gd name="connsiteX6" fmla="*/ 387782 w 2429804"/>
              <a:gd name="connsiteY6" fmla="*/ 809390 h 817948"/>
              <a:gd name="connsiteX7" fmla="*/ 0 w 2429804"/>
              <a:gd name="connsiteY7" fmla="*/ 408848 h 817948"/>
              <a:gd name="connsiteX8" fmla="*/ 387782 w 2429804"/>
              <a:gd name="connsiteY8" fmla="*/ 8306 h 817948"/>
              <a:gd name="connsiteX9" fmla="*/ 425140 w 2429804"/>
              <a:gd name="connsiteY9" fmla="*/ 5136 h 81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804" h="817948">
                <a:moveTo>
                  <a:pt x="425140" y="0"/>
                </a:moveTo>
                <a:lnTo>
                  <a:pt x="485659" y="0"/>
                </a:lnTo>
                <a:lnTo>
                  <a:pt x="2429804" y="0"/>
                </a:lnTo>
                <a:lnTo>
                  <a:pt x="2429804" y="817948"/>
                </a:lnTo>
                <a:lnTo>
                  <a:pt x="425140" y="817948"/>
                </a:lnTo>
                <a:lnTo>
                  <a:pt x="425140" y="812560"/>
                </a:lnTo>
                <a:lnTo>
                  <a:pt x="387782" y="809390"/>
                </a:lnTo>
                <a:cubicBezTo>
                  <a:pt x="166475" y="771266"/>
                  <a:pt x="0" y="606424"/>
                  <a:pt x="0" y="408848"/>
                </a:cubicBezTo>
                <a:cubicBezTo>
                  <a:pt x="0" y="211272"/>
                  <a:pt x="166475" y="46430"/>
                  <a:pt x="387782" y="8306"/>
                </a:cubicBezTo>
                <a:lnTo>
                  <a:pt x="425140" y="5136"/>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Giới thiệu đề tài</a:t>
            </a:r>
          </a:p>
        </p:txBody>
      </p:sp>
      <p:sp>
        <p:nvSpPr>
          <p:cNvPr id="58" name="Rectangle 57"/>
          <p:cNvSpPr/>
          <p:nvPr/>
        </p:nvSpPr>
        <p:spPr>
          <a:xfrm>
            <a:off x="4275098" y="5146658"/>
            <a:ext cx="814968" cy="785542"/>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9" name="Rectangle 58"/>
          <p:cNvSpPr/>
          <p:nvPr/>
        </p:nvSpPr>
        <p:spPr>
          <a:xfrm>
            <a:off x="3710105" y="5188882"/>
            <a:ext cx="662568" cy="980264"/>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0" name="Freeform 59"/>
          <p:cNvSpPr/>
          <p:nvPr/>
        </p:nvSpPr>
        <p:spPr>
          <a:xfrm>
            <a:off x="1356964" y="5408086"/>
            <a:ext cx="2429804" cy="803284"/>
          </a:xfrm>
          <a:custGeom>
            <a:avLst/>
            <a:gdLst>
              <a:gd name="connsiteX0" fmla="*/ 425140 w 2429804"/>
              <a:gd name="connsiteY0" fmla="*/ 0 h 817948"/>
              <a:gd name="connsiteX1" fmla="*/ 485659 w 2429804"/>
              <a:gd name="connsiteY1" fmla="*/ 0 h 817948"/>
              <a:gd name="connsiteX2" fmla="*/ 2429804 w 2429804"/>
              <a:gd name="connsiteY2" fmla="*/ 0 h 817948"/>
              <a:gd name="connsiteX3" fmla="*/ 2429804 w 2429804"/>
              <a:gd name="connsiteY3" fmla="*/ 817948 h 817948"/>
              <a:gd name="connsiteX4" fmla="*/ 425140 w 2429804"/>
              <a:gd name="connsiteY4" fmla="*/ 817948 h 817948"/>
              <a:gd name="connsiteX5" fmla="*/ 425140 w 2429804"/>
              <a:gd name="connsiteY5" fmla="*/ 812560 h 817948"/>
              <a:gd name="connsiteX6" fmla="*/ 387782 w 2429804"/>
              <a:gd name="connsiteY6" fmla="*/ 809390 h 817948"/>
              <a:gd name="connsiteX7" fmla="*/ 0 w 2429804"/>
              <a:gd name="connsiteY7" fmla="*/ 408848 h 817948"/>
              <a:gd name="connsiteX8" fmla="*/ 387782 w 2429804"/>
              <a:gd name="connsiteY8" fmla="*/ 8306 h 817948"/>
              <a:gd name="connsiteX9" fmla="*/ 425140 w 2429804"/>
              <a:gd name="connsiteY9" fmla="*/ 5136 h 81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804" h="817948">
                <a:moveTo>
                  <a:pt x="425140" y="0"/>
                </a:moveTo>
                <a:lnTo>
                  <a:pt x="485659" y="0"/>
                </a:lnTo>
                <a:lnTo>
                  <a:pt x="2429804" y="0"/>
                </a:lnTo>
                <a:lnTo>
                  <a:pt x="2429804" y="817948"/>
                </a:lnTo>
                <a:lnTo>
                  <a:pt x="425140" y="817948"/>
                </a:lnTo>
                <a:lnTo>
                  <a:pt x="425140" y="812560"/>
                </a:lnTo>
                <a:lnTo>
                  <a:pt x="387782" y="809390"/>
                </a:lnTo>
                <a:cubicBezTo>
                  <a:pt x="166475" y="771266"/>
                  <a:pt x="0" y="606424"/>
                  <a:pt x="0" y="408848"/>
                </a:cubicBezTo>
                <a:cubicBezTo>
                  <a:pt x="0" y="211272"/>
                  <a:pt x="166475" y="46430"/>
                  <a:pt x="387782" y="8306"/>
                </a:cubicBezTo>
                <a:lnTo>
                  <a:pt x="425140" y="5136"/>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Demo</a:t>
            </a:r>
          </a:p>
        </p:txBody>
      </p:sp>
      <p:sp>
        <p:nvSpPr>
          <p:cNvPr id="61" name="Rectangle 60"/>
          <p:cNvSpPr/>
          <p:nvPr/>
        </p:nvSpPr>
        <p:spPr>
          <a:xfrm>
            <a:off x="4275098" y="3589382"/>
            <a:ext cx="814968" cy="785542"/>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2" name="Rectangle 61"/>
          <p:cNvSpPr/>
          <p:nvPr/>
        </p:nvSpPr>
        <p:spPr>
          <a:xfrm>
            <a:off x="3710105" y="3655150"/>
            <a:ext cx="662568" cy="980264"/>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solidFill>
              <a:srgbClr val="00B0F0"/>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3" name="Freeform 62"/>
          <p:cNvSpPr/>
          <p:nvPr/>
        </p:nvSpPr>
        <p:spPr>
          <a:xfrm>
            <a:off x="1356964" y="3862247"/>
            <a:ext cx="2429804" cy="803284"/>
          </a:xfrm>
          <a:custGeom>
            <a:avLst/>
            <a:gdLst>
              <a:gd name="connsiteX0" fmla="*/ 425140 w 2429804"/>
              <a:gd name="connsiteY0" fmla="*/ 0 h 817948"/>
              <a:gd name="connsiteX1" fmla="*/ 485659 w 2429804"/>
              <a:gd name="connsiteY1" fmla="*/ 0 h 817948"/>
              <a:gd name="connsiteX2" fmla="*/ 2429804 w 2429804"/>
              <a:gd name="connsiteY2" fmla="*/ 0 h 817948"/>
              <a:gd name="connsiteX3" fmla="*/ 2429804 w 2429804"/>
              <a:gd name="connsiteY3" fmla="*/ 817948 h 817948"/>
              <a:gd name="connsiteX4" fmla="*/ 425140 w 2429804"/>
              <a:gd name="connsiteY4" fmla="*/ 817948 h 817948"/>
              <a:gd name="connsiteX5" fmla="*/ 425140 w 2429804"/>
              <a:gd name="connsiteY5" fmla="*/ 812560 h 817948"/>
              <a:gd name="connsiteX6" fmla="*/ 387782 w 2429804"/>
              <a:gd name="connsiteY6" fmla="*/ 809390 h 817948"/>
              <a:gd name="connsiteX7" fmla="*/ 0 w 2429804"/>
              <a:gd name="connsiteY7" fmla="*/ 408848 h 817948"/>
              <a:gd name="connsiteX8" fmla="*/ 387782 w 2429804"/>
              <a:gd name="connsiteY8" fmla="*/ 8306 h 817948"/>
              <a:gd name="connsiteX9" fmla="*/ 425140 w 2429804"/>
              <a:gd name="connsiteY9" fmla="*/ 5136 h 81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804" h="817948">
                <a:moveTo>
                  <a:pt x="425140" y="0"/>
                </a:moveTo>
                <a:lnTo>
                  <a:pt x="485659" y="0"/>
                </a:lnTo>
                <a:lnTo>
                  <a:pt x="2429804" y="0"/>
                </a:lnTo>
                <a:lnTo>
                  <a:pt x="2429804" y="817948"/>
                </a:lnTo>
                <a:lnTo>
                  <a:pt x="425140" y="817948"/>
                </a:lnTo>
                <a:lnTo>
                  <a:pt x="425140" y="812560"/>
                </a:lnTo>
                <a:lnTo>
                  <a:pt x="387782" y="809390"/>
                </a:lnTo>
                <a:cubicBezTo>
                  <a:pt x="166475" y="771266"/>
                  <a:pt x="0" y="606424"/>
                  <a:pt x="0" y="408848"/>
                </a:cubicBezTo>
                <a:cubicBezTo>
                  <a:pt x="0" y="211272"/>
                  <a:pt x="166475" y="46430"/>
                  <a:pt x="387782" y="8306"/>
                </a:cubicBezTo>
                <a:lnTo>
                  <a:pt x="425140" y="5136"/>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Nội dung và kết quả nghiên cứu</a:t>
            </a:r>
          </a:p>
        </p:txBody>
      </p:sp>
      <p:grpSp>
        <p:nvGrpSpPr>
          <p:cNvPr id="56" name="Group 55"/>
          <p:cNvGrpSpPr/>
          <p:nvPr/>
        </p:nvGrpSpPr>
        <p:grpSpPr>
          <a:xfrm rot="10800000">
            <a:off x="4275093" y="2514601"/>
            <a:ext cx="3868206" cy="1109379"/>
            <a:chOff x="3308005" y="3558440"/>
            <a:chExt cx="3322788" cy="1109379"/>
          </a:xfrm>
        </p:grpSpPr>
        <p:sp>
          <p:nvSpPr>
            <p:cNvPr id="64" name="Rectangle 63"/>
            <p:cNvSpPr/>
            <p:nvPr/>
          </p:nvSpPr>
          <p:spPr>
            <a:xfrm>
              <a:off x="5939368" y="3558440"/>
              <a:ext cx="691425" cy="785542"/>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5" name="Rectangle 64"/>
            <p:cNvSpPr/>
            <p:nvPr/>
          </p:nvSpPr>
          <p:spPr>
            <a:xfrm>
              <a:off x="5352855" y="3592169"/>
              <a:ext cx="662568" cy="992599"/>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solidFill>
                <a:srgbClr val="92D050"/>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6" name="Freeform 65"/>
            <p:cNvSpPr/>
            <p:nvPr/>
          </p:nvSpPr>
          <p:spPr>
            <a:xfrm>
              <a:off x="3308005" y="3827894"/>
              <a:ext cx="2135501" cy="839925"/>
            </a:xfrm>
            <a:custGeom>
              <a:avLst/>
              <a:gdLst>
                <a:gd name="connsiteX0" fmla="*/ 425140 w 2429804"/>
                <a:gd name="connsiteY0" fmla="*/ 0 h 817948"/>
                <a:gd name="connsiteX1" fmla="*/ 485659 w 2429804"/>
                <a:gd name="connsiteY1" fmla="*/ 0 h 817948"/>
                <a:gd name="connsiteX2" fmla="*/ 2429804 w 2429804"/>
                <a:gd name="connsiteY2" fmla="*/ 0 h 817948"/>
                <a:gd name="connsiteX3" fmla="*/ 2429804 w 2429804"/>
                <a:gd name="connsiteY3" fmla="*/ 817948 h 817948"/>
                <a:gd name="connsiteX4" fmla="*/ 425140 w 2429804"/>
                <a:gd name="connsiteY4" fmla="*/ 817948 h 817948"/>
                <a:gd name="connsiteX5" fmla="*/ 425140 w 2429804"/>
                <a:gd name="connsiteY5" fmla="*/ 812560 h 817948"/>
                <a:gd name="connsiteX6" fmla="*/ 387782 w 2429804"/>
                <a:gd name="connsiteY6" fmla="*/ 809390 h 817948"/>
                <a:gd name="connsiteX7" fmla="*/ 0 w 2429804"/>
                <a:gd name="connsiteY7" fmla="*/ 408848 h 817948"/>
                <a:gd name="connsiteX8" fmla="*/ 387782 w 2429804"/>
                <a:gd name="connsiteY8" fmla="*/ 8306 h 817948"/>
                <a:gd name="connsiteX9" fmla="*/ 425140 w 2429804"/>
                <a:gd name="connsiteY9" fmla="*/ 5136 h 81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804" h="817948">
                  <a:moveTo>
                    <a:pt x="425140" y="0"/>
                  </a:moveTo>
                  <a:lnTo>
                    <a:pt x="485659" y="0"/>
                  </a:lnTo>
                  <a:lnTo>
                    <a:pt x="2429804" y="0"/>
                  </a:lnTo>
                  <a:lnTo>
                    <a:pt x="2429804" y="817948"/>
                  </a:lnTo>
                  <a:lnTo>
                    <a:pt x="425140" y="817948"/>
                  </a:lnTo>
                  <a:lnTo>
                    <a:pt x="425140" y="812560"/>
                  </a:lnTo>
                  <a:lnTo>
                    <a:pt x="387782" y="809390"/>
                  </a:lnTo>
                  <a:cubicBezTo>
                    <a:pt x="166475" y="771266"/>
                    <a:pt x="0" y="606424"/>
                    <a:pt x="0" y="408848"/>
                  </a:cubicBezTo>
                  <a:cubicBezTo>
                    <a:pt x="0" y="211272"/>
                    <a:pt x="166475" y="46430"/>
                    <a:pt x="387782" y="8306"/>
                  </a:cubicBezTo>
                  <a:lnTo>
                    <a:pt x="425140" y="5136"/>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grpSp>
      <p:sp>
        <p:nvSpPr>
          <p:cNvPr id="68" name="Rectangle 67"/>
          <p:cNvSpPr/>
          <p:nvPr/>
        </p:nvSpPr>
        <p:spPr>
          <a:xfrm rot="10800000">
            <a:off x="4265044" y="4373445"/>
            <a:ext cx="814970" cy="785542"/>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9" name="Rectangle 68"/>
          <p:cNvSpPr/>
          <p:nvPr/>
        </p:nvSpPr>
        <p:spPr>
          <a:xfrm rot="10800000">
            <a:off x="4991478" y="4135893"/>
            <a:ext cx="717564" cy="980264"/>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2700000" scaled="1"/>
            <a:tileRect/>
          </a:gradFill>
          <a:ln>
            <a:solidFill>
              <a:srgbClr val="92D050"/>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0" name="Freeform 69"/>
          <p:cNvSpPr/>
          <p:nvPr/>
        </p:nvSpPr>
        <p:spPr>
          <a:xfrm rot="10800000">
            <a:off x="5610920" y="4070194"/>
            <a:ext cx="2552706" cy="805175"/>
          </a:xfrm>
          <a:custGeom>
            <a:avLst/>
            <a:gdLst>
              <a:gd name="connsiteX0" fmla="*/ 425140 w 2429804"/>
              <a:gd name="connsiteY0" fmla="*/ 0 h 817948"/>
              <a:gd name="connsiteX1" fmla="*/ 485659 w 2429804"/>
              <a:gd name="connsiteY1" fmla="*/ 0 h 817948"/>
              <a:gd name="connsiteX2" fmla="*/ 2429804 w 2429804"/>
              <a:gd name="connsiteY2" fmla="*/ 0 h 817948"/>
              <a:gd name="connsiteX3" fmla="*/ 2429804 w 2429804"/>
              <a:gd name="connsiteY3" fmla="*/ 817948 h 817948"/>
              <a:gd name="connsiteX4" fmla="*/ 425140 w 2429804"/>
              <a:gd name="connsiteY4" fmla="*/ 817948 h 817948"/>
              <a:gd name="connsiteX5" fmla="*/ 425140 w 2429804"/>
              <a:gd name="connsiteY5" fmla="*/ 812560 h 817948"/>
              <a:gd name="connsiteX6" fmla="*/ 387782 w 2429804"/>
              <a:gd name="connsiteY6" fmla="*/ 809390 h 817948"/>
              <a:gd name="connsiteX7" fmla="*/ 0 w 2429804"/>
              <a:gd name="connsiteY7" fmla="*/ 408848 h 817948"/>
              <a:gd name="connsiteX8" fmla="*/ 387782 w 2429804"/>
              <a:gd name="connsiteY8" fmla="*/ 8306 h 817948"/>
              <a:gd name="connsiteX9" fmla="*/ 425140 w 2429804"/>
              <a:gd name="connsiteY9" fmla="*/ 5136 h 81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804" h="817948">
                <a:moveTo>
                  <a:pt x="425140" y="0"/>
                </a:moveTo>
                <a:lnTo>
                  <a:pt x="485659" y="0"/>
                </a:lnTo>
                <a:lnTo>
                  <a:pt x="2429804" y="0"/>
                </a:lnTo>
                <a:lnTo>
                  <a:pt x="2429804" y="817948"/>
                </a:lnTo>
                <a:lnTo>
                  <a:pt x="425140" y="817948"/>
                </a:lnTo>
                <a:lnTo>
                  <a:pt x="425140" y="812560"/>
                </a:lnTo>
                <a:lnTo>
                  <a:pt x="387782" y="809390"/>
                </a:lnTo>
                <a:cubicBezTo>
                  <a:pt x="166475" y="771266"/>
                  <a:pt x="0" y="606424"/>
                  <a:pt x="0" y="408848"/>
                </a:cubicBezTo>
                <a:cubicBezTo>
                  <a:pt x="0" y="211272"/>
                  <a:pt x="166475" y="46430"/>
                  <a:pt x="387782" y="8306"/>
                </a:cubicBezTo>
                <a:lnTo>
                  <a:pt x="425140" y="5136"/>
                </a:lnTo>
                <a:close/>
              </a:path>
            </a:pathLst>
          </a:cu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604" name="Rectangle 25603"/>
          <p:cNvSpPr/>
          <p:nvPr/>
        </p:nvSpPr>
        <p:spPr>
          <a:xfrm>
            <a:off x="4442226" y="2068912"/>
            <a:ext cx="441146"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1</a:t>
            </a:r>
          </a:p>
        </p:txBody>
      </p:sp>
      <p:sp>
        <p:nvSpPr>
          <p:cNvPr id="76" name="Rectangle 75"/>
          <p:cNvSpPr/>
          <p:nvPr/>
        </p:nvSpPr>
        <p:spPr>
          <a:xfrm>
            <a:off x="4426882" y="2857284"/>
            <a:ext cx="441146" cy="707886"/>
          </a:xfrm>
          <a:prstGeom prst="rect">
            <a:avLst/>
          </a:prstGeom>
          <a:noFill/>
        </p:spPr>
        <p:txBody>
          <a:bodyPr wrap="none" lIns="91440" tIns="45720" rIns="91440" bIns="45720">
            <a:spAutoFit/>
          </a:bodyPr>
          <a:lstStyle/>
          <a:p>
            <a:pPr algn="ctr"/>
            <a:r>
              <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2</a:t>
            </a:r>
            <a:endPar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77" name="Rectangle 76"/>
          <p:cNvSpPr/>
          <p:nvPr/>
        </p:nvSpPr>
        <p:spPr>
          <a:xfrm>
            <a:off x="4442226" y="3649703"/>
            <a:ext cx="441146" cy="707886"/>
          </a:xfrm>
          <a:prstGeom prst="rect">
            <a:avLst/>
          </a:prstGeom>
          <a:noFill/>
        </p:spPr>
        <p:txBody>
          <a:bodyPr wrap="none" lIns="91440" tIns="45720" rIns="91440" bIns="45720">
            <a:spAutoFit/>
          </a:bodyPr>
          <a:lstStyle/>
          <a:p>
            <a:pPr algn="ctr"/>
            <a:r>
              <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3</a:t>
            </a:r>
            <a:endPar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78" name="Rectangle 77"/>
          <p:cNvSpPr/>
          <p:nvPr/>
        </p:nvSpPr>
        <p:spPr>
          <a:xfrm>
            <a:off x="4426882" y="4465746"/>
            <a:ext cx="441146" cy="707886"/>
          </a:xfrm>
          <a:prstGeom prst="rect">
            <a:avLst/>
          </a:prstGeom>
          <a:noFill/>
        </p:spPr>
        <p:txBody>
          <a:bodyPr wrap="none" lIns="91440" tIns="45720" rIns="91440" bIns="45720">
            <a:spAutoFit/>
          </a:bodyPr>
          <a:lstStyle/>
          <a:p>
            <a:pPr algn="ctr"/>
            <a:r>
              <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4</a:t>
            </a:r>
            <a:endPar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79" name="Rectangle 78"/>
          <p:cNvSpPr/>
          <p:nvPr/>
        </p:nvSpPr>
        <p:spPr>
          <a:xfrm>
            <a:off x="4555089" y="5188481"/>
            <a:ext cx="184731" cy="707886"/>
          </a:xfrm>
          <a:prstGeom prst="rect">
            <a:avLst/>
          </a:prstGeom>
          <a:noFill/>
        </p:spPr>
        <p:txBody>
          <a:bodyPr wrap="none" lIns="91440" tIns="45720" rIns="91440" bIns="45720">
            <a:spAutoFit/>
          </a:bodyPr>
          <a:lstStyle/>
          <a:p>
            <a:pPr algn="ctr"/>
            <a:endPar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sp>
        <p:nvSpPr>
          <p:cNvPr id="80" name="Rectangle 79"/>
          <p:cNvSpPr/>
          <p:nvPr/>
        </p:nvSpPr>
        <p:spPr>
          <a:xfrm>
            <a:off x="4442226" y="5188481"/>
            <a:ext cx="441146"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5</a:t>
            </a:r>
          </a:p>
        </p:txBody>
      </p:sp>
      <p:sp>
        <p:nvSpPr>
          <p:cNvPr id="25605" name="TextBox 25604"/>
          <p:cNvSpPr txBox="1"/>
          <p:nvPr/>
        </p:nvSpPr>
        <p:spPr>
          <a:xfrm>
            <a:off x="6005299" y="2719150"/>
            <a:ext cx="2045879" cy="369332"/>
          </a:xfrm>
          <a:prstGeom prst="rect">
            <a:avLst/>
          </a:prstGeom>
          <a:noFill/>
        </p:spPr>
        <p:txBody>
          <a:bodyPr wrap="square" rtlCol="0">
            <a:spAutoFit/>
          </a:bodyPr>
          <a:lstStyle/>
          <a:p>
            <a:r>
              <a:rPr lang="vi-VN" dirty="0">
                <a:solidFill>
                  <a:schemeClr val="bg1"/>
                </a:solidFill>
                <a:latin typeface="Times New Roman" panose="02020603050405020304" pitchFamily="18" charset="0"/>
                <a:cs typeface="Times New Roman" panose="02020603050405020304" pitchFamily="18" charset="0"/>
              </a:rPr>
              <a:t>Mục tiêu</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5541562" y="4209651"/>
            <a:ext cx="2465070" cy="646331"/>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Kết luận và hướng phát triển</a:t>
            </a:r>
          </a:p>
        </p:txBody>
      </p:sp>
      <p:sp>
        <p:nvSpPr>
          <p:cNvPr id="2" name="Slide Number Placeholder 1"/>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2</a:t>
            </a:fld>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1D0C-7711-D9BF-4669-4422CE3C63C8}"/>
              </a:ext>
            </a:extLst>
          </p:cNvPr>
          <p:cNvSpPr>
            <a:spLocks noGrp="1"/>
          </p:cNvSpPr>
          <p:nvPr>
            <p:ph type="title"/>
          </p:nvPr>
        </p:nvSpPr>
        <p:spPr/>
        <p:txBody>
          <a:bodyPr/>
          <a:lstStyle/>
          <a:p>
            <a:r>
              <a:rPr lang="en-US" i="1" dirty="0">
                <a:solidFill>
                  <a:srgbClr val="0033CC"/>
                </a:solidFill>
                <a:latin typeface="Times New Roman" panose="02020603050405020304" pitchFamily="18" charset="0"/>
                <a:cs typeface="Times New Roman" panose="02020603050405020304" pitchFamily="18" charset="0"/>
              </a:rPr>
              <a:t>III. NỘI DUNG VÀ KẾT QUẢ</a:t>
            </a:r>
            <a:endParaRPr lang="vi-V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F295B2E-0C3A-0D10-B987-55D7EE94973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Giao </a:t>
            </a:r>
            <a:r>
              <a:rPr lang="vi-VN" dirty="0">
                <a:latin typeface="Times New Roman" panose="02020603050405020304" pitchFamily="18" charset="0"/>
                <a:cs typeface="Times New Roman" panose="02020603050405020304" pitchFamily="18" charset="0"/>
              </a:rPr>
              <a:t>diện hệ thống trên mobile phone</a:t>
            </a:r>
          </a:p>
        </p:txBody>
      </p:sp>
      <p:sp>
        <p:nvSpPr>
          <p:cNvPr id="4" name="Slide Number Placeholder 3">
            <a:extLst>
              <a:ext uri="{FF2B5EF4-FFF2-40B4-BE49-F238E27FC236}">
                <a16:creationId xmlns:a16="http://schemas.microsoft.com/office/drawing/2014/main" id="{E5BF77D3-804E-64D7-1EA1-CA1FB734A785}"/>
              </a:ext>
            </a:extLst>
          </p:cNvPr>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20</a:t>
            </a:fld>
            <a:endParaRPr lang="en-US" altLang="en-US">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6B97CD8-6F9A-C482-1E83-C8553BC276B3}"/>
              </a:ext>
            </a:extLst>
          </p:cNvPr>
          <p:cNvPicPr>
            <a:picLocks noChangeAspect="1"/>
          </p:cNvPicPr>
          <p:nvPr/>
        </p:nvPicPr>
        <p:blipFill>
          <a:blip r:embed="rId2"/>
          <a:stretch>
            <a:fillRect/>
          </a:stretch>
        </p:blipFill>
        <p:spPr>
          <a:xfrm>
            <a:off x="3276600" y="2347895"/>
            <a:ext cx="2133600" cy="4217233"/>
          </a:xfrm>
          <a:prstGeom prst="rect">
            <a:avLst/>
          </a:prstGeom>
        </p:spPr>
      </p:pic>
    </p:spTree>
    <p:extLst>
      <p:ext uri="{BB962C8B-B14F-4D97-AF65-F5344CB8AC3E}">
        <p14:creationId xmlns:p14="http://schemas.microsoft.com/office/powerpoint/2010/main" val="336198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620000" cy="944563"/>
          </a:xfrm>
        </p:spPr>
        <p:txBody>
          <a:bodyPr/>
          <a:lstStyle/>
          <a:p>
            <a:pPr algn="ctr"/>
            <a:r>
              <a:rPr lang="en-US" sz="2800" i="1" dirty="0">
                <a:solidFill>
                  <a:srgbClr val="0033CC"/>
                </a:solidFill>
                <a:latin typeface="Times New Roman" panose="02020603050405020304" pitchFamily="18" charset="0"/>
                <a:cs typeface="Times New Roman" panose="02020603050405020304" pitchFamily="18" charset="0"/>
              </a:rPr>
              <a:t>IV. KẾT LUẬN VÀ HƯỚNG PHÁT TRIỂN</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633538"/>
            <a:ext cx="8229600" cy="4691062"/>
          </a:xfrm>
        </p:spPr>
        <p:txBody>
          <a:bodyPr/>
          <a:lstStyle/>
          <a:p>
            <a:pPr marL="0" indent="0">
              <a:buNone/>
            </a:pPr>
            <a:r>
              <a:rPr lang="en-US" b="1" dirty="0">
                <a:latin typeface="Times New Roman" panose="02020603050405020304" pitchFamily="18" charset="0"/>
                <a:cs typeface="Times New Roman" panose="02020603050405020304" pitchFamily="18" charset="0"/>
              </a:rPr>
              <a:t>Những vấn đề chưa được giải quyết</a:t>
            </a:r>
          </a:p>
          <a:p>
            <a:pPr algn="just">
              <a:lnSpc>
                <a:spcPct val="110000"/>
              </a:lnSpc>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Website còn thiếu sót nhiều so với các website kinh doanh trực tuyến trên thị trường.</a:t>
            </a:r>
          </a:p>
          <a:p>
            <a:pPr algn="just">
              <a:lnSpc>
                <a:spcPct val="11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sánh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đổi trả sản phẩm, quản lý vận chuyển, thanh toán trực tuyến.</a:t>
            </a:r>
          </a:p>
          <a:p>
            <a:pPr algn="just">
              <a:lnSpc>
                <a:spcPct val="110000"/>
              </a:lnSpc>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Website chưa được triển khai thực tế nên có thể tồn tại lỗi chưa lường trước.</a:t>
            </a:r>
          </a:p>
          <a:p>
            <a:pPr algn="just">
              <a:lnSpc>
                <a:spcPct val="110000"/>
              </a:lnSpc>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Khi phát triển ứng dụng, một vài mô-đun được phát triển theo chủ quan người viết, nên có thể không giống với thực tế.</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21</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4594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04800"/>
            <a:ext cx="7086600" cy="944563"/>
          </a:xfrm>
        </p:spPr>
        <p:txBody>
          <a:bodyPr/>
          <a:lstStyle/>
          <a:p>
            <a:r>
              <a:rPr lang="en-US" sz="2800" i="1" dirty="0">
                <a:solidFill>
                  <a:srgbClr val="0033CC"/>
                </a:solidFill>
                <a:latin typeface="Times New Roman" panose="02020603050405020304" pitchFamily="18" charset="0"/>
                <a:cs typeface="Times New Roman" panose="02020603050405020304" pitchFamily="18" charset="0"/>
              </a:rPr>
              <a:t>IV. KẾT LUẬN VÀ HƯỚNG PHÁT TRIỂN</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633538"/>
            <a:ext cx="8382000" cy="4691062"/>
          </a:xfrm>
        </p:spPr>
        <p:txBody>
          <a:bodyPr/>
          <a:lstStyle/>
          <a:p>
            <a:pPr marL="0" lvl="0" indent="0">
              <a:buNone/>
            </a:pPr>
            <a:r>
              <a:rPr lang="en-US" b="1" dirty="0">
                <a:latin typeface="Times New Roman" panose="02020603050405020304" pitchFamily="18" charset="0"/>
                <a:cs typeface="Times New Roman" panose="02020603050405020304" pitchFamily="18" charset="0"/>
              </a:rPr>
              <a:t>Về mặt kỹ thuật:</a:t>
            </a:r>
          </a:p>
          <a:p>
            <a:pPr algn="just">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Đã xây dựng thành công website với các chức năng như yêu cầu đặt ra.</a:t>
            </a:r>
          </a:p>
          <a:p>
            <a:pPr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Nâng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Tích lũy được những kinh nghiệm thực tế khi bắt tay vào thiết kế hệ </a:t>
            </a:r>
            <a:r>
              <a:rPr lang="en-US" sz="2400" dirty="0" err="1">
                <a:latin typeface="Times New Roman" panose="02020603050405020304" pitchFamily="18" charset="0"/>
                <a:cs typeface="Times New Roman" panose="02020603050405020304" pitchFamily="18" charset="0"/>
              </a:rPr>
              <a:t>th</a:t>
            </a:r>
            <a:r>
              <a:rPr lang="vi-VN" sz="2400" dirty="0">
                <a:latin typeface="Times New Roman" panose="02020603050405020304" pitchFamily="18" charset="0"/>
                <a:cs typeface="Times New Roman" panose="02020603050405020304" pitchFamily="18" charset="0"/>
              </a:rPr>
              <a:t>ống.</a:t>
            </a: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MVC.</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22</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7922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i="1" dirty="0">
                <a:solidFill>
                  <a:srgbClr val="0033CC"/>
                </a:solidFill>
                <a:latin typeface="Times New Roman" panose="02020603050405020304" pitchFamily="18" charset="0"/>
                <a:cs typeface="Times New Roman" panose="02020603050405020304" pitchFamily="18" charset="0"/>
              </a:rPr>
              <a:t>IV. KẾT LUẬN VÀ HƯỚNG PHÁT TRIỂN</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633538"/>
            <a:ext cx="8229600" cy="4691062"/>
          </a:xfrm>
        </p:spPr>
        <p:txBody>
          <a:bodyPr/>
          <a:lstStyle/>
          <a:p>
            <a:pPr marL="57150" indent="0">
              <a:buNone/>
            </a:pPr>
            <a:r>
              <a:rPr lang="en-US" b="1" dirty="0">
                <a:latin typeface="Times New Roman" panose="02020603050405020304" pitchFamily="18" charset="0"/>
                <a:cs typeface="Times New Roman" panose="02020603050405020304" pitchFamily="18" charset="0"/>
              </a:rPr>
              <a:t>Về mặt kỹ thuật:</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Nâng cao kiến thức lập trình với ngôn ngữ PHP cùng các kỹ thuật như: jQuery, Javascript, Ajax,...</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Website với giao diện thân thiện người dùng, tốc độ xử lý nhanh và có khả năng tương thích với nhiều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Xây dựng chức năng quản lý với việc phân quyền người dùng, giúp cho việc quản trị trở nên dễ dàng.</a:t>
            </a: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23</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7977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i="1" dirty="0">
                <a:solidFill>
                  <a:srgbClr val="0033CC"/>
                </a:solidFill>
                <a:latin typeface="Times New Roman" panose="02020603050405020304" pitchFamily="18" charset="0"/>
                <a:cs typeface="Times New Roman" panose="02020603050405020304" pitchFamily="18" charset="0"/>
              </a:rPr>
              <a:t>IV. KẾT LUẬN VÀ HƯỚNG PHÁT TRIỂN</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633538"/>
            <a:ext cx="8229600" cy="4691062"/>
          </a:xfrm>
        </p:spPr>
        <p:txBody>
          <a:bodyPr/>
          <a:lstStyle/>
          <a:p>
            <a:pPr marL="0" lvl="0" indent="0">
              <a:buNone/>
            </a:pPr>
            <a:r>
              <a:rPr lang="en-US" b="1" dirty="0">
                <a:latin typeface="Times New Roman" panose="02020603050405020304" pitchFamily="18" charset="0"/>
                <a:cs typeface="Times New Roman" panose="02020603050405020304" pitchFamily="18" charset="0"/>
              </a:rPr>
              <a:t>Về mặt kinh nghiệm thực tiễn:</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Kỹ năng trong việc tìm kiếm tài liệu qua Internet, các diễn đàng học tập và giải quyết những khó khăn trong quá trình làm việc.</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Nâng cao khả năng tự học và nghiên cứu.</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Nâng cao khả năng lập trình cũng như cách giải quyết và khắc phục vấn đề khi gặp lỗi.</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Khả năng chịu được áp lực cao và trách nhiệm trong công việc để hoàn thành đúng tiến độ được giao.</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24</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6109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i="1" dirty="0">
                <a:solidFill>
                  <a:srgbClr val="0033CC"/>
                </a:solidFill>
                <a:latin typeface="Times New Roman" panose="02020603050405020304" pitchFamily="18" charset="0"/>
                <a:cs typeface="Times New Roman" panose="02020603050405020304" pitchFamily="18" charset="0"/>
              </a:rPr>
              <a:t>IV. KẾT LUẬN VÀ HƯỚNG PHÁT TRIỂN</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7150" indent="0">
              <a:buNone/>
            </a:pPr>
            <a:r>
              <a:rPr lang="en-US" b="1" dirty="0">
                <a:latin typeface="Times New Roman" panose="02020603050405020304" pitchFamily="18" charset="0"/>
                <a:cs typeface="Times New Roman" panose="02020603050405020304" pitchFamily="18" charset="0"/>
              </a:rPr>
              <a:t>Hướng phát triển</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Xây dựng và phát triển các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đáp ứng nhu cầu của người dùng.</a:t>
            </a:r>
          </a:p>
          <a:p>
            <a:pPr algn="just">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Tiếp tục nghiên cứu và hoàn thiện website.</a:t>
            </a:r>
          </a:p>
          <a:p>
            <a:pPr algn="just">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Phát triển thêm chức năng quản lý nhân viên, doanh số của từng nhân viên.</a:t>
            </a: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hồi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tiềm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ẩn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gợi</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Nghiên cứu phát triển website theo hướng thương mại điện tử.</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25</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5039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TÀI LIỆU THAM KHẢO</a:t>
            </a:r>
          </a:p>
        </p:txBody>
      </p:sp>
      <p:sp>
        <p:nvSpPr>
          <p:cNvPr id="3" name="Content Placeholder 2"/>
          <p:cNvSpPr>
            <a:spLocks noGrp="1"/>
          </p:cNvSpPr>
          <p:nvPr>
            <p:ph idx="1"/>
          </p:nvPr>
        </p:nvSpPr>
        <p:spPr/>
        <p:txBody>
          <a:bodyPr/>
          <a:lstStyle/>
          <a:p>
            <a:pPr marL="0" lvl="0" indent="0">
              <a:buNone/>
            </a:pPr>
            <a:r>
              <a:rPr lang="en-US" b="1" dirty="0">
                <a:latin typeface="Times New Roman" panose="02020603050405020304" pitchFamily="18" charset="0"/>
                <a:cs typeface="Times New Roman" panose="02020603050405020304" pitchFamily="18" charset="0"/>
              </a:rPr>
              <a:t>Tài liệu</a:t>
            </a:r>
            <a:endParaRPr lang="en-US" dirty="0">
              <a:latin typeface="Times New Roman" panose="02020603050405020304" pitchFamily="18" charset="0"/>
              <a:cs typeface="Times New Roman" panose="02020603050405020304" pitchFamily="18" charset="0"/>
            </a:endParaRPr>
          </a:p>
          <a:p>
            <a:r>
              <a:rPr lang="vi-VN" sz="2000" dirty="0">
                <a:latin typeface="Times New Roman" panose="02020603050405020304" pitchFamily="18" charset="0"/>
                <a:cs typeface="Times New Roman" panose="02020603050405020304" pitchFamily="18" charset="0"/>
              </a:rPr>
              <a:t>[1] Th.S Nguyễn Minh Trung, Phát triển ứng dụng web</a:t>
            </a:r>
          </a:p>
          <a:p>
            <a:r>
              <a:rPr lang="vi-VN" sz="2000" dirty="0">
                <a:latin typeface="Times New Roman" panose="02020603050405020304" pitchFamily="18" charset="0"/>
                <a:cs typeface="Times New Roman" panose="02020603050405020304" pitchFamily="18" charset="0"/>
              </a:rPr>
              <a:t>[2] Th.S Phan Tấn Tài, Phân tích và thiết kế hệ thống thông tin</a:t>
            </a:r>
          </a:p>
          <a:p>
            <a:r>
              <a:rPr lang="vi-VN" sz="2000" dirty="0">
                <a:latin typeface="Times New Roman" panose="02020603050405020304" pitchFamily="18" charset="0"/>
                <a:cs typeface="Times New Roman" panose="02020603050405020304" pitchFamily="18" charset="0"/>
              </a:rPr>
              <a:t>[3] Th.S Bùi Đăng Hà Phương, Ngôn ngữ mô hình hóa</a:t>
            </a:r>
          </a:p>
          <a:p>
            <a:r>
              <a:rPr lang="vi-VN" sz="2000" dirty="0">
                <a:latin typeface="Times New Roman" panose="02020603050405020304" pitchFamily="18" charset="0"/>
                <a:cs typeface="Times New Roman" panose="02020603050405020304" pitchFamily="18" charset="0"/>
              </a:rPr>
              <a:t>[4] Th.S Phạm Ngọc Quyền, Cơ sở dữ liệu</a:t>
            </a:r>
          </a:p>
          <a:p>
            <a:pPr marL="0" indent="0">
              <a:buNone/>
            </a:pPr>
            <a:r>
              <a:rPr lang="vi-VN" b="1" dirty="0">
                <a:latin typeface="Times New Roman" panose="02020603050405020304" pitchFamily="18" charset="0"/>
                <a:cs typeface="Times New Roman" panose="02020603050405020304" pitchFamily="18" charset="0"/>
              </a:rPr>
              <a:t>Trang web</a:t>
            </a:r>
          </a:p>
          <a:p>
            <a:r>
              <a:rPr lang="en-US" sz="2000" dirty="0">
                <a:latin typeface="Times New Roman" panose="02020603050405020304" pitchFamily="18" charset="0"/>
                <a:cs typeface="Times New Roman" panose="02020603050405020304" pitchFamily="18" charset="0"/>
              </a:rPr>
              <a:t>[1] </a:t>
            </a:r>
            <a:r>
              <a:rPr lang="en-US" sz="2000" dirty="0" err="1">
                <a:latin typeface="Times New Roman" panose="02020603050405020304" pitchFamily="18" charset="0"/>
                <a:cs typeface="Times New Roman" panose="02020603050405020304" pitchFamily="18" charset="0"/>
              </a:rPr>
              <a:t>Stackoverflow</a:t>
            </a:r>
            <a:r>
              <a:rPr lang="en-US" sz="2000" dirty="0">
                <a:latin typeface="Times New Roman" panose="02020603050405020304" pitchFamily="18" charset="0"/>
                <a:cs typeface="Times New Roman" panose="02020603050405020304" pitchFamily="18" charset="0"/>
              </a:rPr>
              <a:t> Forum, http://stackoverflow.com/</a:t>
            </a:r>
          </a:p>
          <a:p>
            <a:r>
              <a:rPr lang="en-US" sz="2000" dirty="0">
                <a:latin typeface="Times New Roman" panose="02020603050405020304" pitchFamily="18" charset="0"/>
                <a:cs typeface="Times New Roman" panose="02020603050405020304" pitchFamily="18" charset="0"/>
              </a:rPr>
              <a:t>[2] </a:t>
            </a:r>
            <a:r>
              <a:rPr lang="en-US" sz="2000" dirty="0" err="1">
                <a:latin typeface="Times New Roman" panose="02020603050405020304" pitchFamily="18" charset="0"/>
                <a:cs typeface="Times New Roman" panose="02020603050405020304" pitchFamily="18" charset="0"/>
              </a:rPr>
              <a:t>BootStrap</a:t>
            </a:r>
            <a:r>
              <a:rPr lang="en-US" sz="2000" dirty="0">
                <a:latin typeface="Times New Roman" panose="02020603050405020304" pitchFamily="18" charset="0"/>
                <a:cs typeface="Times New Roman" panose="02020603050405020304" pitchFamily="18" charset="0"/>
              </a:rPr>
              <a:t>, Tutorial, http://getbootstrap.com/getting-started/</a:t>
            </a:r>
          </a:p>
          <a:p>
            <a:r>
              <a:rPr lang="en-US" sz="2000" dirty="0">
                <a:latin typeface="Times New Roman" panose="02020603050405020304" pitchFamily="18" charset="0"/>
                <a:cs typeface="Times New Roman" panose="02020603050405020304" pitchFamily="18" charset="0"/>
              </a:rPr>
              <a:t>[3] Ajax wiki, https://vi.wikipedia.org/wiki/Ajax</a:t>
            </a:r>
          </a:p>
          <a:p>
            <a:r>
              <a:rPr lang="en-US" sz="2000" dirty="0">
                <a:latin typeface="Times New Roman" panose="02020603050405020304" pitchFamily="18" charset="0"/>
                <a:cs typeface="Times New Roman" panose="02020603050405020304" pitchFamily="18" charset="0"/>
              </a:rPr>
              <a:t>[4] jQuery, The Write Less, Do More, JavaScript Library, https://jquery.com/</a:t>
            </a: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26</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877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DEMO</a:t>
            </a:r>
          </a:p>
        </p:txBody>
      </p:sp>
      <p:sp>
        <p:nvSpPr>
          <p:cNvPr id="3" name="Slide Number Placeholder 2"/>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27</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908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56E01181-FA81-4C6D-9E62-C7D65FDA831E}"/>
              </a:ext>
            </a:extLst>
          </p:cNvPr>
          <p:cNvSpPr>
            <a:spLocks noGrp="1" noChangeArrowheads="1"/>
          </p:cNvSpPr>
          <p:nvPr>
            <p:ph type="body" idx="1"/>
          </p:nvPr>
        </p:nvSpPr>
        <p:spPr>
          <a:xfrm>
            <a:off x="609600" y="2373313"/>
            <a:ext cx="7924800" cy="2555875"/>
          </a:xfrm>
        </p:spPr>
        <p:txBody>
          <a:bodyPr/>
          <a:lstStyle/>
          <a:p>
            <a:pPr algn="ctr">
              <a:buFontTx/>
              <a:buNone/>
            </a:pPr>
            <a:r>
              <a:rPr lang="en-US" altLang="en-US" sz="4400" i="1" dirty="0">
                <a:solidFill>
                  <a:srgbClr val="FF0000"/>
                </a:solidFill>
                <a:latin typeface="Times New Roman" panose="02020603050405020304" pitchFamily="18" charset="0"/>
                <a:cs typeface="Times New Roman" panose="02020603050405020304" pitchFamily="18" charset="0"/>
              </a:rPr>
              <a:t>Cảm </a:t>
            </a:r>
            <a:r>
              <a:rPr lang="en-US" altLang="en-US" sz="4400" i="1" dirty="0" err="1">
                <a:solidFill>
                  <a:srgbClr val="FF0000"/>
                </a:solidFill>
                <a:latin typeface="Times New Roman" panose="02020603050405020304" pitchFamily="18" charset="0"/>
                <a:cs typeface="Times New Roman" panose="02020603050405020304" pitchFamily="18" charset="0"/>
              </a:rPr>
              <a:t>ơn</a:t>
            </a:r>
            <a:r>
              <a:rPr lang="en-US" altLang="en-US" sz="4400" i="1" dirty="0">
                <a:solidFill>
                  <a:srgbClr val="FF0000"/>
                </a:solidFill>
                <a:latin typeface="Times New Roman" panose="02020603050405020304" pitchFamily="18" charset="0"/>
                <a:cs typeface="Times New Roman" panose="02020603050405020304" pitchFamily="18" charset="0"/>
              </a:rPr>
              <a:t>  Cô và các bạn đã chú ý lắng nghe!!!!</a:t>
            </a:r>
          </a:p>
        </p:txBody>
      </p:sp>
      <p:sp>
        <p:nvSpPr>
          <p:cNvPr id="2" name="Slide Number Placeholder 1"/>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28</a:t>
            </a:fld>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 GIỚI THIỆU</a:t>
            </a:r>
          </a:p>
        </p:txBody>
      </p:sp>
      <p:sp>
        <p:nvSpPr>
          <p:cNvPr id="3" name="Content Placeholder 2"/>
          <p:cNvSpPr>
            <a:spLocks noGrp="1"/>
          </p:cNvSpPr>
          <p:nvPr>
            <p:ph idx="1"/>
          </p:nvPr>
        </p:nvSpPr>
        <p:spPr/>
        <p:txBody>
          <a:bodyPr anchor="t"/>
          <a:lstStyle/>
          <a:p>
            <a:r>
              <a:rPr lang="en-US" dirty="0">
                <a:solidFill>
                  <a:srgbClr val="000099"/>
                </a:solidFill>
                <a:latin typeface="Times New Roman" panose="02020603050405020304" pitchFamily="18" charset="0"/>
                <a:cs typeface="Times New Roman" panose="02020603050405020304" pitchFamily="18" charset="0"/>
              </a:rPr>
              <a:t>Đặt vấn đề</a:t>
            </a:r>
          </a:p>
          <a:p>
            <a:r>
              <a:rPr lang="en-US" dirty="0" err="1">
                <a:solidFill>
                  <a:srgbClr val="000099"/>
                </a:solidFill>
                <a:latin typeface="Times New Roman" panose="02020603050405020304" pitchFamily="18" charset="0"/>
                <a:cs typeface="Times New Roman" panose="02020603050405020304" pitchFamily="18" charset="0"/>
              </a:rPr>
              <a:t>Lịch</a:t>
            </a:r>
            <a:r>
              <a:rPr lang="en-US" dirty="0">
                <a:solidFill>
                  <a:srgbClr val="000099"/>
                </a:solidFill>
                <a:latin typeface="Times New Roman" panose="02020603050405020304" pitchFamily="18" charset="0"/>
                <a:cs typeface="Times New Roman" panose="02020603050405020304" pitchFamily="18" charset="0"/>
              </a:rPr>
              <a:t> </a:t>
            </a:r>
            <a:r>
              <a:rPr lang="en-US" dirty="0" err="1">
                <a:solidFill>
                  <a:srgbClr val="000099"/>
                </a:solidFill>
                <a:latin typeface="Times New Roman" panose="02020603050405020304" pitchFamily="18" charset="0"/>
                <a:cs typeface="Times New Roman" panose="02020603050405020304" pitchFamily="18" charset="0"/>
              </a:rPr>
              <a:t>sử</a:t>
            </a:r>
            <a:r>
              <a:rPr lang="en-US" dirty="0">
                <a:solidFill>
                  <a:srgbClr val="000099"/>
                </a:solidFill>
                <a:latin typeface="Times New Roman" panose="02020603050405020304" pitchFamily="18" charset="0"/>
                <a:cs typeface="Times New Roman" panose="02020603050405020304" pitchFamily="18" charset="0"/>
              </a:rPr>
              <a:t> </a:t>
            </a:r>
            <a:r>
              <a:rPr lang="en-US" dirty="0" err="1">
                <a:solidFill>
                  <a:srgbClr val="000099"/>
                </a:solidFill>
                <a:latin typeface="Times New Roman" panose="02020603050405020304" pitchFamily="18" charset="0"/>
                <a:cs typeface="Times New Roman" panose="02020603050405020304" pitchFamily="18" charset="0"/>
              </a:rPr>
              <a:t>giải</a:t>
            </a:r>
            <a:r>
              <a:rPr lang="en-US" dirty="0">
                <a:solidFill>
                  <a:srgbClr val="000099"/>
                </a:solidFill>
                <a:latin typeface="Times New Roman" panose="02020603050405020304" pitchFamily="18" charset="0"/>
                <a:cs typeface="Times New Roman" panose="02020603050405020304" pitchFamily="18" charset="0"/>
              </a:rPr>
              <a:t> </a:t>
            </a:r>
            <a:r>
              <a:rPr lang="en-US" dirty="0" err="1">
                <a:solidFill>
                  <a:srgbClr val="000099"/>
                </a:solidFill>
                <a:latin typeface="Times New Roman" panose="02020603050405020304" pitchFamily="18" charset="0"/>
                <a:cs typeface="Times New Roman" panose="02020603050405020304" pitchFamily="18" charset="0"/>
              </a:rPr>
              <a:t>quyết</a:t>
            </a:r>
            <a:r>
              <a:rPr lang="en-US" dirty="0">
                <a:solidFill>
                  <a:srgbClr val="000099"/>
                </a:solidFill>
                <a:latin typeface="Times New Roman" panose="02020603050405020304" pitchFamily="18" charset="0"/>
                <a:cs typeface="Times New Roman" panose="02020603050405020304" pitchFamily="18" charset="0"/>
              </a:rPr>
              <a:t> </a:t>
            </a:r>
            <a:r>
              <a:rPr lang="en-US" dirty="0" err="1">
                <a:solidFill>
                  <a:srgbClr val="000099"/>
                </a:solidFill>
                <a:latin typeface="Times New Roman" panose="02020603050405020304" pitchFamily="18" charset="0"/>
                <a:cs typeface="Times New Roman" panose="02020603050405020304" pitchFamily="18" charset="0"/>
              </a:rPr>
              <a:t>vấn</a:t>
            </a:r>
            <a:r>
              <a:rPr lang="en-US" dirty="0">
                <a:solidFill>
                  <a:srgbClr val="000099"/>
                </a:solidFill>
                <a:latin typeface="Times New Roman" panose="02020603050405020304" pitchFamily="18" charset="0"/>
                <a:cs typeface="Times New Roman" panose="02020603050405020304" pitchFamily="18" charset="0"/>
              </a:rPr>
              <a:t> </a:t>
            </a:r>
            <a:r>
              <a:rPr lang="en-US" dirty="0" err="1">
                <a:solidFill>
                  <a:srgbClr val="000099"/>
                </a:solidFill>
                <a:latin typeface="Times New Roman" panose="02020603050405020304" pitchFamily="18" charset="0"/>
                <a:cs typeface="Times New Roman" panose="02020603050405020304" pitchFamily="18" charset="0"/>
              </a:rPr>
              <a:t>đề</a:t>
            </a:r>
            <a:endParaRPr lang="en-US" dirty="0">
              <a:solidFill>
                <a:srgbClr val="000099"/>
              </a:solidFill>
              <a:latin typeface="Times New Roman" panose="02020603050405020304" pitchFamily="18" charset="0"/>
              <a:cs typeface="Times New Roman" panose="02020603050405020304" pitchFamily="18" charset="0"/>
            </a:endParaRPr>
          </a:p>
          <a:p>
            <a:r>
              <a:rPr lang="en-US" dirty="0" err="1">
                <a:solidFill>
                  <a:srgbClr val="000099"/>
                </a:solidFill>
                <a:latin typeface="Times New Roman" panose="02020603050405020304" pitchFamily="18" charset="0"/>
                <a:cs typeface="Times New Roman" panose="02020603050405020304" pitchFamily="18" charset="0"/>
              </a:rPr>
              <a:t>Phương</a:t>
            </a:r>
            <a:r>
              <a:rPr lang="en-US" dirty="0">
                <a:solidFill>
                  <a:srgbClr val="000099"/>
                </a:solidFill>
                <a:latin typeface="Times New Roman" panose="02020603050405020304" pitchFamily="18" charset="0"/>
                <a:cs typeface="Times New Roman" panose="02020603050405020304" pitchFamily="18" charset="0"/>
              </a:rPr>
              <a:t> pháp nghiên cứu</a:t>
            </a:r>
          </a:p>
          <a:p>
            <a:pPr lvl="1">
              <a:buFont typeface="Wingdings" panose="05000000000000000000" pitchFamily="2" charset="2"/>
              <a:buChar char="Ø"/>
            </a:pPr>
            <a:r>
              <a:rPr lang="en-US" dirty="0">
                <a:solidFill>
                  <a:srgbClr val="000099"/>
                </a:solidFill>
                <a:latin typeface="Times New Roman" panose="02020603050405020304" pitchFamily="18" charset="0"/>
                <a:cs typeface="Times New Roman" panose="02020603050405020304" pitchFamily="18" charset="0"/>
              </a:rPr>
              <a:t>Thu thập dữ liệu</a:t>
            </a:r>
          </a:p>
          <a:p>
            <a:pPr lvl="1">
              <a:buFont typeface="Wingdings" panose="05000000000000000000" pitchFamily="2" charset="2"/>
              <a:buChar char="Ø"/>
            </a:pPr>
            <a:r>
              <a:rPr lang="en-US" dirty="0">
                <a:solidFill>
                  <a:srgbClr val="000099"/>
                </a:solidFill>
                <a:latin typeface="Times New Roman" panose="02020603050405020304" pitchFamily="18" charset="0"/>
                <a:cs typeface="Times New Roman" panose="02020603050405020304" pitchFamily="18" charset="0"/>
              </a:rPr>
              <a:t>Phân tích hệ thống</a:t>
            </a:r>
          </a:p>
          <a:p>
            <a:pPr lvl="1">
              <a:buFont typeface="Wingdings" panose="05000000000000000000" pitchFamily="2" charset="2"/>
              <a:buChar char="Ø"/>
            </a:pPr>
            <a:r>
              <a:rPr lang="en-US" dirty="0">
                <a:solidFill>
                  <a:srgbClr val="000099"/>
                </a:solidFill>
                <a:latin typeface="Times New Roman" panose="02020603050405020304" pitchFamily="18" charset="0"/>
                <a:cs typeface="Times New Roman" panose="02020603050405020304" pitchFamily="18" charset="0"/>
              </a:rPr>
              <a:t>Công nghệ phát triển</a:t>
            </a: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3</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4693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 GIỚI THIỆU</a:t>
            </a:r>
          </a:p>
        </p:txBody>
      </p:sp>
      <p:sp>
        <p:nvSpPr>
          <p:cNvPr id="3" name="Content Placeholder 2"/>
          <p:cNvSpPr>
            <a:spLocks noGrp="1"/>
          </p:cNvSpPr>
          <p:nvPr>
            <p:ph idx="1"/>
          </p:nvPr>
        </p:nvSpPr>
        <p:spPr/>
        <p:txBody>
          <a:bodyPr/>
          <a:lstStyle/>
          <a:p>
            <a:pPr marL="0" indent="0">
              <a:buNone/>
            </a:pPr>
            <a:r>
              <a:rPr lang="vi-VN" dirty="0">
                <a:latin typeface="Times New Roman" panose="02020603050405020304" pitchFamily="18" charset="0"/>
                <a:cs typeface="Times New Roman" panose="02020603050405020304" pitchFamily="18" charset="0"/>
              </a:rPr>
              <a:t>Công cụ hỗ trợ</a:t>
            </a:r>
            <a:endParaRPr lang="en-US"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4</a:t>
            </a:fld>
            <a:endParaRPr lang="en-US" altLang="en-US">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1A879869-889E-9215-FAEC-05EB7411A575}"/>
              </a:ext>
            </a:extLst>
          </p:cNvPr>
          <p:cNvGrpSpPr/>
          <p:nvPr/>
        </p:nvGrpSpPr>
        <p:grpSpPr>
          <a:xfrm>
            <a:off x="2209800" y="2590800"/>
            <a:ext cx="2043081" cy="1200678"/>
            <a:chOff x="635366" y="2609850"/>
            <a:chExt cx="2043081" cy="1200678"/>
          </a:xfrm>
        </p:grpSpPr>
        <p:sp>
          <p:nvSpPr>
            <p:cNvPr id="7" name="TextBox 6">
              <a:extLst>
                <a:ext uri="{FF2B5EF4-FFF2-40B4-BE49-F238E27FC236}">
                  <a16:creationId xmlns:a16="http://schemas.microsoft.com/office/drawing/2014/main" id="{964A09C3-E61D-FDE7-2C1B-4A730378A54B}"/>
                </a:ext>
              </a:extLst>
            </p:cNvPr>
            <p:cNvSpPr txBox="1"/>
            <p:nvPr/>
          </p:nvSpPr>
          <p:spPr>
            <a:xfrm>
              <a:off x="635366" y="3148808"/>
              <a:ext cx="2043081" cy="661720"/>
            </a:xfrm>
            <a:prstGeom prst="rect">
              <a:avLst/>
            </a:prstGeom>
            <a:noFill/>
          </p:spPr>
          <p:txBody>
            <a:bodyPr wrap="square" rtlCol="0">
              <a:spAutoFit/>
            </a:bodyPr>
            <a:lstStyle/>
            <a:p>
              <a:pPr algn="ctr">
                <a:spcBef>
                  <a:spcPts val="601"/>
                </a:spcBef>
                <a:buClr>
                  <a:srgbClr val="FFB600"/>
                </a:buClr>
                <a:buSzPts val="1800"/>
              </a:pPr>
              <a:r>
                <a:rPr lang="en-US" sz="1600" b="1" dirty="0">
                  <a:solidFill>
                    <a:srgbClr val="666666"/>
                  </a:solidFill>
                  <a:latin typeface="Raleway Light"/>
                  <a:sym typeface="Raleway Light"/>
                </a:rPr>
                <a:t>Visual Studio Code</a:t>
              </a:r>
            </a:p>
            <a:p>
              <a:pPr algn="ctr">
                <a:spcBef>
                  <a:spcPts val="601"/>
                </a:spcBef>
                <a:buClr>
                  <a:srgbClr val="FFB600"/>
                </a:buClr>
                <a:buSzPts val="1800"/>
              </a:pPr>
              <a:r>
                <a:rPr lang="en-US" sz="1600" dirty="0" err="1">
                  <a:solidFill>
                    <a:srgbClr val="666666"/>
                  </a:solidFill>
                  <a:latin typeface="Raleway Light"/>
                  <a:sym typeface="Raleway Light"/>
                </a:rPr>
                <a:t>Lập</a:t>
              </a:r>
              <a:r>
                <a:rPr lang="en-US" sz="1600" dirty="0">
                  <a:solidFill>
                    <a:srgbClr val="666666"/>
                  </a:solidFill>
                  <a:latin typeface="Raleway Light"/>
                  <a:sym typeface="Raleway Light"/>
                </a:rPr>
                <a:t> </a:t>
              </a:r>
              <a:r>
                <a:rPr lang="en-US" sz="1600" dirty="0" err="1">
                  <a:solidFill>
                    <a:srgbClr val="666666"/>
                  </a:solidFill>
                  <a:latin typeface="Raleway Light"/>
                  <a:sym typeface="Raleway Light"/>
                </a:rPr>
                <a:t>trình</a:t>
              </a:r>
              <a:endParaRPr lang="en-US" sz="1600" dirty="0">
                <a:solidFill>
                  <a:srgbClr val="666666"/>
                </a:solidFill>
                <a:latin typeface="Raleway Light"/>
                <a:sym typeface="Raleway Light"/>
              </a:endParaRPr>
            </a:p>
          </p:txBody>
        </p:sp>
        <p:pic>
          <p:nvPicPr>
            <p:cNvPr id="8" name="Picture 7">
              <a:extLst>
                <a:ext uri="{FF2B5EF4-FFF2-40B4-BE49-F238E27FC236}">
                  <a16:creationId xmlns:a16="http://schemas.microsoft.com/office/drawing/2014/main" id="{46191DCA-78F9-7CAA-D540-D86BEB7B2E6E}"/>
                </a:ext>
              </a:extLst>
            </p:cNvPr>
            <p:cNvPicPr>
              <a:picLocks noChangeAspect="1"/>
            </p:cNvPicPr>
            <p:nvPr/>
          </p:nvPicPr>
          <p:blipFill>
            <a:blip r:embed="rId3"/>
            <a:stretch>
              <a:fillRect/>
            </a:stretch>
          </p:blipFill>
          <p:spPr>
            <a:xfrm>
              <a:off x="1424381" y="2609850"/>
              <a:ext cx="465050" cy="465050"/>
            </a:xfrm>
            <a:prstGeom prst="rect">
              <a:avLst/>
            </a:prstGeom>
          </p:spPr>
        </p:pic>
      </p:grpSp>
      <p:grpSp>
        <p:nvGrpSpPr>
          <p:cNvPr id="9" name="Group 8">
            <a:extLst>
              <a:ext uri="{FF2B5EF4-FFF2-40B4-BE49-F238E27FC236}">
                <a16:creationId xmlns:a16="http://schemas.microsoft.com/office/drawing/2014/main" id="{45745DE9-67AA-C9C8-B342-90A02D7D516C}"/>
              </a:ext>
            </a:extLst>
          </p:cNvPr>
          <p:cNvGrpSpPr/>
          <p:nvPr/>
        </p:nvGrpSpPr>
        <p:grpSpPr>
          <a:xfrm>
            <a:off x="5887718" y="4656371"/>
            <a:ext cx="1508759" cy="1199656"/>
            <a:chOff x="7642860" y="2609850"/>
            <a:chExt cx="961540" cy="1199656"/>
          </a:xfrm>
        </p:grpSpPr>
        <p:pic>
          <p:nvPicPr>
            <p:cNvPr id="10" name="Picture 9">
              <a:extLst>
                <a:ext uri="{FF2B5EF4-FFF2-40B4-BE49-F238E27FC236}">
                  <a16:creationId xmlns:a16="http://schemas.microsoft.com/office/drawing/2014/main" id="{5792478D-0D1F-9E32-3BC0-2273D5F4B892}"/>
                </a:ext>
              </a:extLst>
            </p:cNvPr>
            <p:cNvPicPr>
              <a:picLocks noChangeAspect="1"/>
            </p:cNvPicPr>
            <p:nvPr/>
          </p:nvPicPr>
          <p:blipFill>
            <a:blip r:embed="rId4"/>
            <a:stretch>
              <a:fillRect/>
            </a:stretch>
          </p:blipFill>
          <p:spPr>
            <a:xfrm>
              <a:off x="7932066" y="2609850"/>
              <a:ext cx="383128" cy="465050"/>
            </a:xfrm>
            <a:prstGeom prst="rect">
              <a:avLst/>
            </a:prstGeom>
          </p:spPr>
        </p:pic>
        <p:sp>
          <p:nvSpPr>
            <p:cNvPr id="11" name="TextBox 10">
              <a:extLst>
                <a:ext uri="{FF2B5EF4-FFF2-40B4-BE49-F238E27FC236}">
                  <a16:creationId xmlns:a16="http://schemas.microsoft.com/office/drawing/2014/main" id="{35C8FFCE-3185-BE64-6840-397CB0904DD7}"/>
                </a:ext>
              </a:extLst>
            </p:cNvPr>
            <p:cNvSpPr txBox="1"/>
            <p:nvPr/>
          </p:nvSpPr>
          <p:spPr>
            <a:xfrm>
              <a:off x="7642860" y="3147786"/>
              <a:ext cx="961540" cy="661720"/>
            </a:xfrm>
            <a:prstGeom prst="rect">
              <a:avLst/>
            </a:prstGeom>
            <a:noFill/>
          </p:spPr>
          <p:txBody>
            <a:bodyPr wrap="square" rtlCol="0">
              <a:spAutoFit/>
            </a:bodyPr>
            <a:lstStyle/>
            <a:p>
              <a:pPr algn="ctr">
                <a:spcBef>
                  <a:spcPts val="601"/>
                </a:spcBef>
                <a:buClr>
                  <a:srgbClr val="FFB600"/>
                </a:buClr>
                <a:buSzPts val="1800"/>
              </a:pPr>
              <a:r>
                <a:rPr lang="en-US" sz="1600" b="1" dirty="0" err="1">
                  <a:solidFill>
                    <a:srgbClr val="666666"/>
                  </a:solidFill>
                  <a:latin typeface="Raleway Light"/>
                </a:rPr>
                <a:t>Xampp</a:t>
              </a:r>
              <a:endParaRPr lang="en-US" sz="1600" b="1" dirty="0">
                <a:solidFill>
                  <a:srgbClr val="666666"/>
                </a:solidFill>
                <a:latin typeface="Raleway Light"/>
              </a:endParaRPr>
            </a:p>
            <a:p>
              <a:pPr algn="ctr">
                <a:spcBef>
                  <a:spcPts val="601"/>
                </a:spcBef>
                <a:buClr>
                  <a:srgbClr val="FFB600"/>
                </a:buClr>
                <a:buSzPts val="1800"/>
              </a:pPr>
              <a:r>
                <a:rPr lang="en-US" sz="1600" dirty="0" err="1">
                  <a:solidFill>
                    <a:srgbClr val="666666"/>
                  </a:solidFill>
                  <a:latin typeface="Raleway Light"/>
                </a:rPr>
                <a:t>Chạy</a:t>
              </a:r>
              <a:r>
                <a:rPr lang="en-US" sz="1600" dirty="0">
                  <a:solidFill>
                    <a:srgbClr val="666666"/>
                  </a:solidFill>
                  <a:latin typeface="Raleway Light"/>
                </a:rPr>
                <a:t> Website</a:t>
              </a:r>
            </a:p>
          </p:txBody>
        </p:sp>
      </p:grpSp>
      <p:grpSp>
        <p:nvGrpSpPr>
          <p:cNvPr id="12" name="Group 11">
            <a:extLst>
              <a:ext uri="{FF2B5EF4-FFF2-40B4-BE49-F238E27FC236}">
                <a16:creationId xmlns:a16="http://schemas.microsoft.com/office/drawing/2014/main" id="{02BF6D6F-2143-646C-4195-6DE263369DAA}"/>
              </a:ext>
            </a:extLst>
          </p:cNvPr>
          <p:cNvGrpSpPr/>
          <p:nvPr/>
        </p:nvGrpSpPr>
        <p:grpSpPr>
          <a:xfrm>
            <a:off x="5724470" y="2591822"/>
            <a:ext cx="1835252" cy="1199656"/>
            <a:chOff x="3084131" y="2609850"/>
            <a:chExt cx="1835249" cy="1199656"/>
          </a:xfrm>
        </p:grpSpPr>
        <p:pic>
          <p:nvPicPr>
            <p:cNvPr id="13" name="Picture 12">
              <a:extLst>
                <a:ext uri="{FF2B5EF4-FFF2-40B4-BE49-F238E27FC236}">
                  <a16:creationId xmlns:a16="http://schemas.microsoft.com/office/drawing/2014/main" id="{20A59237-348B-6489-2868-E5D7492B3C3D}"/>
                </a:ext>
              </a:extLst>
            </p:cNvPr>
            <p:cNvPicPr>
              <a:picLocks noChangeAspect="1"/>
            </p:cNvPicPr>
            <p:nvPr/>
          </p:nvPicPr>
          <p:blipFill>
            <a:blip r:embed="rId5"/>
            <a:stretch>
              <a:fillRect/>
            </a:stretch>
          </p:blipFill>
          <p:spPr>
            <a:xfrm>
              <a:off x="3683623" y="2609850"/>
              <a:ext cx="540318" cy="500281"/>
            </a:xfrm>
            <a:prstGeom prst="rect">
              <a:avLst/>
            </a:prstGeom>
          </p:spPr>
        </p:pic>
        <p:sp>
          <p:nvSpPr>
            <p:cNvPr id="14" name="TextBox 13">
              <a:extLst>
                <a:ext uri="{FF2B5EF4-FFF2-40B4-BE49-F238E27FC236}">
                  <a16:creationId xmlns:a16="http://schemas.microsoft.com/office/drawing/2014/main" id="{B040913C-755C-5B70-D9CF-11D57E5249D2}"/>
                </a:ext>
              </a:extLst>
            </p:cNvPr>
            <p:cNvSpPr txBox="1"/>
            <p:nvPr/>
          </p:nvSpPr>
          <p:spPr>
            <a:xfrm>
              <a:off x="3084133" y="3147786"/>
              <a:ext cx="1835250" cy="661720"/>
            </a:xfrm>
            <a:prstGeom prst="rect">
              <a:avLst/>
            </a:prstGeom>
            <a:noFill/>
          </p:spPr>
          <p:txBody>
            <a:bodyPr wrap="square" rtlCol="0">
              <a:spAutoFit/>
            </a:bodyPr>
            <a:lstStyle/>
            <a:p>
              <a:pPr algn="ctr">
                <a:spcBef>
                  <a:spcPts val="601"/>
                </a:spcBef>
                <a:buClr>
                  <a:srgbClr val="FFB600"/>
                </a:buClr>
                <a:buSzPts val="1800"/>
              </a:pPr>
              <a:r>
                <a:rPr lang="en-US" sz="1600" b="1" dirty="0">
                  <a:solidFill>
                    <a:srgbClr val="666666"/>
                  </a:solidFill>
                  <a:latin typeface="Raleway Light"/>
                </a:rPr>
                <a:t>Google Chrome</a:t>
              </a:r>
            </a:p>
            <a:p>
              <a:pPr algn="ctr">
                <a:spcBef>
                  <a:spcPts val="601"/>
                </a:spcBef>
                <a:buClr>
                  <a:srgbClr val="FFB600"/>
                </a:buClr>
                <a:buSzPts val="1800"/>
              </a:pPr>
              <a:r>
                <a:rPr lang="en-US" sz="1600" dirty="0" err="1">
                  <a:solidFill>
                    <a:srgbClr val="666666"/>
                  </a:solidFill>
                  <a:latin typeface="Raleway Light"/>
                </a:rPr>
                <a:t>Xem</a:t>
              </a:r>
              <a:r>
                <a:rPr lang="en-US" sz="1600" dirty="0">
                  <a:solidFill>
                    <a:srgbClr val="666666"/>
                  </a:solidFill>
                  <a:latin typeface="Raleway Light"/>
                </a:rPr>
                <a:t> website</a:t>
              </a:r>
            </a:p>
          </p:txBody>
        </p:sp>
      </p:grpSp>
      <p:sp>
        <p:nvSpPr>
          <p:cNvPr id="15" name="TextBox 14">
            <a:extLst>
              <a:ext uri="{FF2B5EF4-FFF2-40B4-BE49-F238E27FC236}">
                <a16:creationId xmlns:a16="http://schemas.microsoft.com/office/drawing/2014/main" id="{3735152B-676B-F82F-822E-CBDE226B4B9E}"/>
              </a:ext>
            </a:extLst>
          </p:cNvPr>
          <p:cNvSpPr txBox="1"/>
          <p:nvPr/>
        </p:nvSpPr>
        <p:spPr>
          <a:xfrm>
            <a:off x="2313714" y="4479063"/>
            <a:ext cx="1835252" cy="1554272"/>
          </a:xfrm>
          <a:prstGeom prst="rect">
            <a:avLst/>
          </a:prstGeom>
          <a:noFill/>
        </p:spPr>
        <p:txBody>
          <a:bodyPr wrap="square" rtlCol="0">
            <a:spAutoFit/>
          </a:bodyPr>
          <a:lstStyle/>
          <a:p>
            <a:pPr algn="ctr">
              <a:spcBef>
                <a:spcPts val="601"/>
              </a:spcBef>
              <a:buClr>
                <a:srgbClr val="FFB600"/>
              </a:buClr>
              <a:buSzPts val="1800"/>
            </a:pPr>
            <a:endParaRPr lang="en-US" sz="1600" b="1" dirty="0">
              <a:solidFill>
                <a:srgbClr val="666666"/>
              </a:solidFill>
              <a:latin typeface="Raleway Light"/>
            </a:endParaRPr>
          </a:p>
          <a:p>
            <a:pPr algn="ctr">
              <a:spcBef>
                <a:spcPts val="601"/>
              </a:spcBef>
              <a:buClr>
                <a:srgbClr val="FFB600"/>
              </a:buClr>
              <a:buSzPts val="1800"/>
            </a:pPr>
            <a:endParaRPr lang="en-US" sz="1600" b="1" dirty="0">
              <a:solidFill>
                <a:srgbClr val="666666"/>
              </a:solidFill>
              <a:latin typeface="Raleway Light"/>
            </a:endParaRPr>
          </a:p>
          <a:p>
            <a:pPr algn="ctr">
              <a:spcBef>
                <a:spcPts val="601"/>
              </a:spcBef>
              <a:buClr>
                <a:srgbClr val="FFB600"/>
              </a:buClr>
              <a:buSzPts val="1800"/>
            </a:pPr>
            <a:r>
              <a:rPr lang="en-US" sz="1600" b="1" dirty="0">
                <a:solidFill>
                  <a:srgbClr val="666666"/>
                </a:solidFill>
                <a:latin typeface="Raleway Light"/>
              </a:rPr>
              <a:t>Power Design</a:t>
            </a:r>
          </a:p>
          <a:p>
            <a:pPr algn="ctr">
              <a:spcBef>
                <a:spcPts val="601"/>
              </a:spcBef>
              <a:buClr>
                <a:srgbClr val="FFB600"/>
              </a:buClr>
              <a:buSzPts val="1800"/>
            </a:pPr>
            <a:r>
              <a:rPr lang="en-US" sz="1600" dirty="0" err="1">
                <a:solidFill>
                  <a:srgbClr val="666666"/>
                </a:solidFill>
                <a:latin typeface="Raleway Light"/>
              </a:rPr>
              <a:t>Các</a:t>
            </a:r>
            <a:r>
              <a:rPr lang="en-US" sz="1600" dirty="0">
                <a:solidFill>
                  <a:srgbClr val="666666"/>
                </a:solidFill>
                <a:latin typeface="Raleway Light"/>
              </a:rPr>
              <a:t> </a:t>
            </a:r>
            <a:r>
              <a:rPr lang="en-US" sz="1600" dirty="0" err="1">
                <a:solidFill>
                  <a:srgbClr val="666666"/>
                </a:solidFill>
                <a:latin typeface="Raleway Light"/>
              </a:rPr>
              <a:t>mô</a:t>
            </a:r>
            <a:r>
              <a:rPr lang="en-US" sz="1600" dirty="0">
                <a:solidFill>
                  <a:srgbClr val="666666"/>
                </a:solidFill>
                <a:latin typeface="Raleway Light"/>
              </a:rPr>
              <a:t> </a:t>
            </a:r>
            <a:r>
              <a:rPr lang="en-US" sz="1600" dirty="0" err="1">
                <a:solidFill>
                  <a:srgbClr val="666666"/>
                </a:solidFill>
                <a:latin typeface="Raleway Light"/>
              </a:rPr>
              <a:t>hình</a:t>
            </a:r>
            <a:r>
              <a:rPr lang="en-US" sz="1600" dirty="0">
                <a:solidFill>
                  <a:srgbClr val="666666"/>
                </a:solidFill>
                <a:latin typeface="Raleway Light"/>
              </a:rPr>
              <a:t> </a:t>
            </a:r>
            <a:r>
              <a:rPr lang="en-US" sz="1600" dirty="0" err="1">
                <a:solidFill>
                  <a:srgbClr val="666666"/>
                </a:solidFill>
                <a:latin typeface="Raleway Light"/>
              </a:rPr>
              <a:t>hệ</a:t>
            </a:r>
            <a:r>
              <a:rPr lang="en-US" sz="1600" dirty="0">
                <a:solidFill>
                  <a:srgbClr val="666666"/>
                </a:solidFill>
                <a:latin typeface="Raleway Light"/>
              </a:rPr>
              <a:t> </a:t>
            </a:r>
            <a:r>
              <a:rPr lang="en-US" sz="1600" dirty="0" err="1">
                <a:solidFill>
                  <a:srgbClr val="666666"/>
                </a:solidFill>
                <a:latin typeface="Raleway Light"/>
              </a:rPr>
              <a:t>thống</a:t>
            </a:r>
            <a:endParaRPr lang="en-US" sz="1600" dirty="0">
              <a:solidFill>
                <a:srgbClr val="666666"/>
              </a:solidFill>
              <a:latin typeface="Raleway Light"/>
            </a:endParaRPr>
          </a:p>
        </p:txBody>
      </p:sp>
      <p:pic>
        <p:nvPicPr>
          <p:cNvPr id="16" name="Picture 15">
            <a:extLst>
              <a:ext uri="{FF2B5EF4-FFF2-40B4-BE49-F238E27FC236}">
                <a16:creationId xmlns:a16="http://schemas.microsoft.com/office/drawing/2014/main" id="{2CB822AB-3FA5-888C-9A4A-2AEC0E0E7FF2}"/>
              </a:ext>
            </a:extLst>
          </p:cNvPr>
          <p:cNvPicPr>
            <a:picLocks noChangeAspect="1"/>
          </p:cNvPicPr>
          <p:nvPr/>
        </p:nvPicPr>
        <p:blipFill>
          <a:blip r:embed="rId6"/>
          <a:stretch>
            <a:fillRect/>
          </a:stretch>
        </p:blipFill>
        <p:spPr>
          <a:xfrm>
            <a:off x="2966191" y="4446260"/>
            <a:ext cx="530298" cy="500281"/>
          </a:xfrm>
          <a:prstGeom prst="rect">
            <a:avLst/>
          </a:prstGeom>
        </p:spPr>
      </p:pic>
    </p:spTree>
    <p:extLst>
      <p:ext uri="{BB962C8B-B14F-4D97-AF65-F5344CB8AC3E}">
        <p14:creationId xmlns:p14="http://schemas.microsoft.com/office/powerpoint/2010/main" val="414294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 GIỚI THIỆU</a:t>
            </a:r>
          </a:p>
        </p:txBody>
      </p:sp>
      <p:sp>
        <p:nvSpPr>
          <p:cNvPr id="5" name="Content Placeholder 4"/>
          <p:cNvSpPr>
            <a:spLocks noGrp="1"/>
          </p:cNvSpPr>
          <p:nvPr>
            <p:ph idx="1"/>
          </p:nvPr>
        </p:nvSpPr>
        <p:spPr/>
        <p:txBody>
          <a:bodyPr/>
          <a:lstStyle/>
          <a:p>
            <a:pPr marL="0" indent="0">
              <a:buNone/>
            </a:pPr>
            <a:r>
              <a:rPr lang="vi-VN" sz="2800" b="1" dirty="0">
                <a:latin typeface="Times New Roman" panose="02020603050405020304" pitchFamily="18" charset="0"/>
                <a:cs typeface="Times New Roman" panose="02020603050405020304" pitchFamily="18" charset="0"/>
              </a:rPr>
              <a:t>Cơ sở lý thuyết</a:t>
            </a:r>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Front end:</a:t>
            </a:r>
          </a:p>
          <a:p>
            <a:pPr marL="0" indent="0">
              <a:buNone/>
            </a:pPr>
            <a:r>
              <a:rPr lang="en-US" dirty="0">
                <a:latin typeface="Times New Roman" panose="02020603050405020304" pitchFamily="18" charset="0"/>
                <a:cs typeface="Times New Roman" panose="02020603050405020304" pitchFamily="18" charset="0"/>
              </a:rPr>
              <a:t>- HTML, CSS, </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 Bootstrap.</a:t>
            </a:r>
          </a:p>
          <a:p>
            <a:r>
              <a:rPr lang="en-US" sz="2800" b="1" dirty="0">
                <a:latin typeface="Times New Roman" panose="02020603050405020304" pitchFamily="18" charset="0"/>
                <a:cs typeface="Times New Roman" panose="02020603050405020304" pitchFamily="18" charset="0"/>
              </a:rPr>
              <a:t>Back end:</a:t>
            </a:r>
          </a:p>
          <a:p>
            <a:pPr marL="0" indent="0">
              <a:buNone/>
            </a:pPr>
            <a:r>
              <a:rPr lang="en-US" dirty="0">
                <a:latin typeface="Times New Roman" panose="02020603050405020304" pitchFamily="18" charset="0"/>
                <a:cs typeface="Times New Roman" panose="02020603050405020304" pitchFamily="18" charset="0"/>
              </a:rPr>
              <a:t>- PHP, MySQL.</a:t>
            </a:r>
          </a:p>
          <a:p>
            <a:pPr marL="0" indent="0">
              <a:buNone/>
            </a:pP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5</a:t>
            </a:fld>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0367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 GIỚI THIỆU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1633538"/>
            <a:ext cx="8915400" cy="4691062"/>
          </a:xfrm>
        </p:spPr>
        <p:txBody>
          <a:bodyPr/>
          <a:lstStyle/>
          <a:p>
            <a:pPr marL="0" indent="0">
              <a:buNone/>
            </a:pPr>
            <a:r>
              <a:rPr lang="vi-VN" sz="3100" b="1" dirty="0">
                <a:latin typeface="Times New Roman" panose="02020603050405020304" pitchFamily="18" charset="0"/>
                <a:cs typeface="Times New Roman" panose="02020603050405020304" pitchFamily="18" charset="0"/>
              </a:rPr>
              <a:t>Mô hình MVC</a:t>
            </a:r>
            <a:endParaRPr lang="en-US" sz="3100" b="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6</a:t>
            </a:fld>
            <a:endParaRPr lang="en-US" altLang="en-US">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D0F1D14-16C3-B321-9879-AD78AE75105C}"/>
              </a:ext>
            </a:extLst>
          </p:cNvPr>
          <p:cNvPicPr>
            <a:picLocks noChangeAspect="1"/>
          </p:cNvPicPr>
          <p:nvPr/>
        </p:nvPicPr>
        <p:blipFill>
          <a:blip r:embed="rId3"/>
          <a:stretch>
            <a:fillRect/>
          </a:stretch>
        </p:blipFill>
        <p:spPr>
          <a:xfrm>
            <a:off x="838200" y="2273464"/>
            <a:ext cx="7812566" cy="4014191"/>
          </a:xfrm>
          <a:prstGeom prst="rect">
            <a:avLst/>
          </a:prstGeom>
        </p:spPr>
      </p:pic>
    </p:spTree>
    <p:extLst>
      <p:ext uri="{BB962C8B-B14F-4D97-AF65-F5344CB8AC3E}">
        <p14:creationId xmlns:p14="http://schemas.microsoft.com/office/powerpoint/2010/main" val="421658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91C8-6D69-4A9E-8787-CF3F07724935}"/>
              </a:ext>
            </a:extLst>
          </p:cNvPr>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 GIỚI THIỆU</a:t>
            </a:r>
            <a:endParaRPr lang="vi-VN"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321F47F1-7901-7052-0C74-B75D0F730FA1}"/>
              </a:ext>
            </a:extLst>
          </p:cNvPr>
          <p:cNvPicPr>
            <a:picLocks noGrp="1" noChangeAspect="1"/>
          </p:cNvPicPr>
          <p:nvPr>
            <p:ph idx="1"/>
          </p:nvPr>
        </p:nvPicPr>
        <p:blipFill>
          <a:blip r:embed="rId3"/>
          <a:stretch>
            <a:fillRect/>
          </a:stretch>
        </p:blipFill>
        <p:spPr>
          <a:xfrm>
            <a:off x="4926149" y="2143902"/>
            <a:ext cx="1047389" cy="1085807"/>
          </a:xfrm>
        </p:spPr>
      </p:pic>
      <p:sp>
        <p:nvSpPr>
          <p:cNvPr id="4" name="Slide Number Placeholder 3">
            <a:extLst>
              <a:ext uri="{FF2B5EF4-FFF2-40B4-BE49-F238E27FC236}">
                <a16:creationId xmlns:a16="http://schemas.microsoft.com/office/drawing/2014/main" id="{C4C15355-A004-4800-D30F-C3AC38463C2C}"/>
              </a:ext>
            </a:extLst>
          </p:cNvPr>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7</a:t>
            </a:fld>
            <a:endParaRPr lang="en-US" alt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F1B4CA-AB53-A8D1-9A18-2AAD415DD77F}"/>
              </a:ext>
            </a:extLst>
          </p:cNvPr>
          <p:cNvPicPr>
            <a:picLocks noChangeAspect="1"/>
          </p:cNvPicPr>
          <p:nvPr/>
        </p:nvPicPr>
        <p:blipFill>
          <a:blip r:embed="rId4"/>
          <a:stretch>
            <a:fillRect/>
          </a:stretch>
        </p:blipFill>
        <p:spPr>
          <a:xfrm>
            <a:off x="2667000" y="2128684"/>
            <a:ext cx="1122716" cy="1116245"/>
          </a:xfrm>
          <a:prstGeom prst="rect">
            <a:avLst/>
          </a:prstGeom>
        </p:spPr>
      </p:pic>
      <p:pic>
        <p:nvPicPr>
          <p:cNvPr id="7" name="Picture 6">
            <a:extLst>
              <a:ext uri="{FF2B5EF4-FFF2-40B4-BE49-F238E27FC236}">
                <a16:creationId xmlns:a16="http://schemas.microsoft.com/office/drawing/2014/main" id="{D7526B5A-BE77-540C-C786-DA635BD7E721}"/>
              </a:ext>
            </a:extLst>
          </p:cNvPr>
          <p:cNvPicPr>
            <a:picLocks noChangeAspect="1"/>
          </p:cNvPicPr>
          <p:nvPr/>
        </p:nvPicPr>
        <p:blipFill>
          <a:blip r:embed="rId5"/>
          <a:stretch>
            <a:fillRect/>
          </a:stretch>
        </p:blipFill>
        <p:spPr>
          <a:xfrm>
            <a:off x="795994" y="2249349"/>
            <a:ext cx="865230" cy="874916"/>
          </a:xfrm>
          <a:prstGeom prst="rect">
            <a:avLst/>
          </a:prstGeom>
        </p:spPr>
      </p:pic>
      <p:pic>
        <p:nvPicPr>
          <p:cNvPr id="11" name="Picture 10">
            <a:extLst>
              <a:ext uri="{FF2B5EF4-FFF2-40B4-BE49-F238E27FC236}">
                <a16:creationId xmlns:a16="http://schemas.microsoft.com/office/drawing/2014/main" id="{44C4B951-0519-80E8-FDDE-5AD749AE22B0}"/>
              </a:ext>
            </a:extLst>
          </p:cNvPr>
          <p:cNvPicPr>
            <a:picLocks noChangeAspect="1"/>
          </p:cNvPicPr>
          <p:nvPr/>
        </p:nvPicPr>
        <p:blipFill>
          <a:blip r:embed="rId6"/>
          <a:stretch>
            <a:fillRect/>
          </a:stretch>
        </p:blipFill>
        <p:spPr>
          <a:xfrm>
            <a:off x="1814071" y="3976367"/>
            <a:ext cx="985982" cy="1028702"/>
          </a:xfrm>
          <a:prstGeom prst="rect">
            <a:avLst/>
          </a:prstGeom>
        </p:spPr>
      </p:pic>
      <p:pic>
        <p:nvPicPr>
          <p:cNvPr id="13" name="Picture 12">
            <a:extLst>
              <a:ext uri="{FF2B5EF4-FFF2-40B4-BE49-F238E27FC236}">
                <a16:creationId xmlns:a16="http://schemas.microsoft.com/office/drawing/2014/main" id="{5A09FA42-DA53-7356-D86C-D59E8A4C1F0E}"/>
              </a:ext>
            </a:extLst>
          </p:cNvPr>
          <p:cNvPicPr>
            <a:picLocks noChangeAspect="1"/>
          </p:cNvPicPr>
          <p:nvPr/>
        </p:nvPicPr>
        <p:blipFill>
          <a:blip r:embed="rId7"/>
          <a:stretch>
            <a:fillRect/>
          </a:stretch>
        </p:blipFill>
        <p:spPr>
          <a:xfrm>
            <a:off x="7109971" y="2226800"/>
            <a:ext cx="980421" cy="1018129"/>
          </a:xfrm>
          <a:prstGeom prst="rect">
            <a:avLst/>
          </a:prstGeom>
        </p:spPr>
      </p:pic>
      <p:pic>
        <p:nvPicPr>
          <p:cNvPr id="15" name="Picture 14">
            <a:extLst>
              <a:ext uri="{FF2B5EF4-FFF2-40B4-BE49-F238E27FC236}">
                <a16:creationId xmlns:a16="http://schemas.microsoft.com/office/drawing/2014/main" id="{B6845367-FE63-2B9F-688F-844156978BDA}"/>
              </a:ext>
            </a:extLst>
          </p:cNvPr>
          <p:cNvPicPr>
            <a:picLocks noChangeAspect="1"/>
          </p:cNvPicPr>
          <p:nvPr/>
        </p:nvPicPr>
        <p:blipFill>
          <a:blip r:embed="rId8"/>
          <a:stretch>
            <a:fillRect/>
          </a:stretch>
        </p:blipFill>
        <p:spPr>
          <a:xfrm>
            <a:off x="6891915" y="4060506"/>
            <a:ext cx="897523" cy="944563"/>
          </a:xfrm>
          <a:prstGeom prst="rect">
            <a:avLst/>
          </a:prstGeom>
        </p:spPr>
      </p:pic>
      <p:pic>
        <p:nvPicPr>
          <p:cNvPr id="17" name="Picture 16">
            <a:extLst>
              <a:ext uri="{FF2B5EF4-FFF2-40B4-BE49-F238E27FC236}">
                <a16:creationId xmlns:a16="http://schemas.microsoft.com/office/drawing/2014/main" id="{B2472DB7-0D50-3318-DB19-8D07CAD40EF2}"/>
              </a:ext>
            </a:extLst>
          </p:cNvPr>
          <p:cNvPicPr>
            <a:picLocks noChangeAspect="1"/>
          </p:cNvPicPr>
          <p:nvPr/>
        </p:nvPicPr>
        <p:blipFill>
          <a:blip r:embed="rId9"/>
          <a:stretch>
            <a:fillRect/>
          </a:stretch>
        </p:blipFill>
        <p:spPr>
          <a:xfrm>
            <a:off x="4364791" y="3986527"/>
            <a:ext cx="1122716" cy="1131254"/>
          </a:xfrm>
          <a:prstGeom prst="rect">
            <a:avLst/>
          </a:prstGeom>
        </p:spPr>
      </p:pic>
      <p:sp>
        <p:nvSpPr>
          <p:cNvPr id="3" name="Content Placeholder 2">
            <a:extLst>
              <a:ext uri="{FF2B5EF4-FFF2-40B4-BE49-F238E27FC236}">
                <a16:creationId xmlns:a16="http://schemas.microsoft.com/office/drawing/2014/main" id="{55B4C0F8-B8A7-DCE8-F9FF-9BD37D15F753}"/>
              </a:ext>
            </a:extLst>
          </p:cNvPr>
          <p:cNvSpPr txBox="1">
            <a:spLocks/>
          </p:cNvSpPr>
          <p:nvPr/>
        </p:nvSpPr>
        <p:spPr bwMode="auto">
          <a:xfrm>
            <a:off x="228600" y="1596866"/>
            <a:ext cx="8763000" cy="765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vi-VN" sz="3100" b="1" dirty="0">
                <a:latin typeface="Times New Roman" panose="02020603050405020304" pitchFamily="18" charset="0"/>
                <a:cs typeface="Times New Roman" panose="02020603050405020304" pitchFamily="18" charset="0"/>
              </a:rPr>
              <a:t>Người dùng: Khách hàng</a:t>
            </a:r>
            <a:endParaRPr lang="en-US" sz="3100" b="1"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EE842208-9D9B-AF5C-55AF-EE25ED3F7106}"/>
              </a:ext>
            </a:extLst>
          </p:cNvPr>
          <p:cNvSpPr txBox="1">
            <a:spLocks/>
          </p:cNvSpPr>
          <p:nvPr/>
        </p:nvSpPr>
        <p:spPr bwMode="auto">
          <a:xfrm>
            <a:off x="1354562" y="4988242"/>
            <a:ext cx="1905000"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Thêm vào giỏ hàng</a:t>
            </a:r>
          </a:p>
          <a:p>
            <a:pPr marL="0" indent="0" algn="ctr">
              <a:buFontTx/>
              <a:buNone/>
            </a:pPr>
            <a:r>
              <a:rPr lang="vi-VN" sz="2400" b="1" dirty="0">
                <a:latin typeface="Times New Roman" panose="02020603050405020304" pitchFamily="18" charset="0"/>
                <a:cs typeface="Times New Roman" panose="02020603050405020304" pitchFamily="18" charset="0"/>
              </a:rPr>
              <a:t>Đặt hàng</a:t>
            </a:r>
            <a:endParaRPr lang="en-US" sz="2400" b="1"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1DD234E-6BF1-B714-5325-51FA88CF9B3B}"/>
              </a:ext>
            </a:extLst>
          </p:cNvPr>
          <p:cNvSpPr txBox="1">
            <a:spLocks/>
          </p:cNvSpPr>
          <p:nvPr/>
        </p:nvSpPr>
        <p:spPr bwMode="auto">
          <a:xfrm>
            <a:off x="2275858" y="3084433"/>
            <a:ext cx="1905000"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Thay đổi thông tin</a:t>
            </a:r>
            <a:endParaRPr lang="en-US" sz="2400" b="1"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B0283055-5932-F013-8CDD-BCFFB5C58EF3}"/>
              </a:ext>
            </a:extLst>
          </p:cNvPr>
          <p:cNvSpPr txBox="1">
            <a:spLocks/>
          </p:cNvSpPr>
          <p:nvPr/>
        </p:nvSpPr>
        <p:spPr bwMode="auto">
          <a:xfrm>
            <a:off x="4497343" y="3088812"/>
            <a:ext cx="1905000"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Tìm kiếm, lọc sản phẩm</a:t>
            </a:r>
            <a:endParaRPr lang="en-US" sz="2400" b="1"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7650C602-DB9E-C48C-4788-3C31CE21F090}"/>
              </a:ext>
            </a:extLst>
          </p:cNvPr>
          <p:cNvSpPr txBox="1">
            <a:spLocks/>
          </p:cNvSpPr>
          <p:nvPr/>
        </p:nvSpPr>
        <p:spPr bwMode="auto">
          <a:xfrm>
            <a:off x="6619258" y="3124265"/>
            <a:ext cx="1905000"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Xem chi tiết sản phẩm</a:t>
            </a:r>
            <a:endParaRPr lang="en-US" sz="2400" b="1" dirty="0">
              <a:latin typeface="Times New Roman" panose="02020603050405020304" pitchFamily="18"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C56210A4-DEAA-5CEF-D203-1CEF1179D326}"/>
              </a:ext>
            </a:extLst>
          </p:cNvPr>
          <p:cNvSpPr txBox="1">
            <a:spLocks/>
          </p:cNvSpPr>
          <p:nvPr/>
        </p:nvSpPr>
        <p:spPr bwMode="auto">
          <a:xfrm>
            <a:off x="269984" y="3207013"/>
            <a:ext cx="1905000"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Đăng ký</a:t>
            </a:r>
          </a:p>
          <a:p>
            <a:pPr marL="0" indent="0" algn="ctr">
              <a:buFontTx/>
              <a:buNone/>
            </a:pPr>
            <a:r>
              <a:rPr lang="vi-VN" sz="2400" b="1" dirty="0">
                <a:latin typeface="Times New Roman" panose="02020603050405020304" pitchFamily="18" charset="0"/>
                <a:cs typeface="Times New Roman" panose="02020603050405020304" pitchFamily="18" charset="0"/>
              </a:rPr>
              <a:t>Đăng nhập</a:t>
            </a:r>
            <a:endParaRPr lang="en-US" sz="2400" b="1" dirty="0">
              <a:latin typeface="Times New Roman" panose="02020603050405020304" pitchFamily="18" charset="0"/>
              <a:cs typeface="Times New Roman" panose="02020603050405020304" pitchFamily="18" charset="0"/>
            </a:endParaRPr>
          </a:p>
        </p:txBody>
      </p:sp>
      <p:sp>
        <p:nvSpPr>
          <p:cNvPr id="16" name="Content Placeholder 2">
            <a:extLst>
              <a:ext uri="{FF2B5EF4-FFF2-40B4-BE49-F238E27FC236}">
                <a16:creationId xmlns:a16="http://schemas.microsoft.com/office/drawing/2014/main" id="{313137AE-9616-6018-ED21-CB15A9429BB1}"/>
              </a:ext>
            </a:extLst>
          </p:cNvPr>
          <p:cNvSpPr txBox="1">
            <a:spLocks/>
          </p:cNvSpPr>
          <p:nvPr/>
        </p:nvSpPr>
        <p:spPr bwMode="auto">
          <a:xfrm>
            <a:off x="3973649" y="5048726"/>
            <a:ext cx="1905000"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Theo dõi đơn hàng</a:t>
            </a:r>
            <a:endParaRPr lang="en-US" sz="2400" b="1" dirty="0">
              <a:latin typeface="Times New Roman" panose="02020603050405020304" pitchFamily="18" charset="0"/>
              <a:cs typeface="Times New Roman" panose="02020603050405020304" pitchFamily="18" charset="0"/>
            </a:endParaRPr>
          </a:p>
        </p:txBody>
      </p:sp>
      <p:sp>
        <p:nvSpPr>
          <p:cNvPr id="18" name="Content Placeholder 2">
            <a:extLst>
              <a:ext uri="{FF2B5EF4-FFF2-40B4-BE49-F238E27FC236}">
                <a16:creationId xmlns:a16="http://schemas.microsoft.com/office/drawing/2014/main" id="{9FD3E8D8-2A95-6975-6795-398EC21A07EF}"/>
              </a:ext>
            </a:extLst>
          </p:cNvPr>
          <p:cNvSpPr txBox="1">
            <a:spLocks/>
          </p:cNvSpPr>
          <p:nvPr/>
        </p:nvSpPr>
        <p:spPr bwMode="auto">
          <a:xfrm>
            <a:off x="6377429" y="5006910"/>
            <a:ext cx="1905000"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Đánh giá, bình luận sản phẩm</a:t>
            </a:r>
            <a:endParaRPr lang="en-US" sz="2400" b="1" dirty="0">
              <a:latin typeface="Times New Roman" panose="02020603050405020304" pitchFamily="18" charset="0"/>
              <a:cs typeface="Times New Roman" panose="02020603050405020304" pitchFamily="18" charset="0"/>
            </a:endParaRPr>
          </a:p>
        </p:txBody>
      </p:sp>
      <p:sp>
        <p:nvSpPr>
          <p:cNvPr id="19" name="Arrow: Right 18">
            <a:extLst>
              <a:ext uri="{FF2B5EF4-FFF2-40B4-BE49-F238E27FC236}">
                <a16:creationId xmlns:a16="http://schemas.microsoft.com/office/drawing/2014/main" id="{1C52AD94-8145-A66C-E9D2-5E5E76313EAB}"/>
              </a:ext>
            </a:extLst>
          </p:cNvPr>
          <p:cNvSpPr/>
          <p:nvPr/>
        </p:nvSpPr>
        <p:spPr>
          <a:xfrm>
            <a:off x="1864180" y="2606105"/>
            <a:ext cx="762000" cy="29352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Arrow: Right 19">
            <a:extLst>
              <a:ext uri="{FF2B5EF4-FFF2-40B4-BE49-F238E27FC236}">
                <a16:creationId xmlns:a16="http://schemas.microsoft.com/office/drawing/2014/main" id="{0F062ADA-3EDF-A835-EA22-8BAF8E4B3F50}"/>
              </a:ext>
            </a:extLst>
          </p:cNvPr>
          <p:cNvSpPr/>
          <p:nvPr/>
        </p:nvSpPr>
        <p:spPr>
          <a:xfrm>
            <a:off x="3962400" y="2596468"/>
            <a:ext cx="762000" cy="29352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Arrow: Right 20">
            <a:extLst>
              <a:ext uri="{FF2B5EF4-FFF2-40B4-BE49-F238E27FC236}">
                <a16:creationId xmlns:a16="http://schemas.microsoft.com/office/drawing/2014/main" id="{7BE3485B-142C-5EBC-AB02-300DCFFE062F}"/>
              </a:ext>
            </a:extLst>
          </p:cNvPr>
          <p:cNvSpPr/>
          <p:nvPr/>
        </p:nvSpPr>
        <p:spPr>
          <a:xfrm>
            <a:off x="6129915" y="2606105"/>
            <a:ext cx="762000" cy="29352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Arrow: Right 21">
            <a:extLst>
              <a:ext uri="{FF2B5EF4-FFF2-40B4-BE49-F238E27FC236}">
                <a16:creationId xmlns:a16="http://schemas.microsoft.com/office/drawing/2014/main" id="{01F03E84-8FC1-E404-49DF-3BDD974D704E}"/>
              </a:ext>
            </a:extLst>
          </p:cNvPr>
          <p:cNvSpPr/>
          <p:nvPr/>
        </p:nvSpPr>
        <p:spPr>
          <a:xfrm>
            <a:off x="3283938" y="4343954"/>
            <a:ext cx="762000" cy="29352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Arrow: Right 22">
            <a:extLst>
              <a:ext uri="{FF2B5EF4-FFF2-40B4-BE49-F238E27FC236}">
                <a16:creationId xmlns:a16="http://schemas.microsoft.com/office/drawing/2014/main" id="{45DF9C9C-9E31-57A6-7229-DAECA583B912}"/>
              </a:ext>
            </a:extLst>
          </p:cNvPr>
          <p:cNvSpPr/>
          <p:nvPr/>
        </p:nvSpPr>
        <p:spPr>
          <a:xfrm>
            <a:off x="5636924" y="4386023"/>
            <a:ext cx="762000" cy="29352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321348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 GIỚI THIỆU</a:t>
            </a:r>
          </a:p>
        </p:txBody>
      </p:sp>
      <p:sp>
        <p:nvSpPr>
          <p:cNvPr id="3" name="Content Placeholder 2"/>
          <p:cNvSpPr>
            <a:spLocks noGrp="1"/>
          </p:cNvSpPr>
          <p:nvPr>
            <p:ph idx="1"/>
          </p:nvPr>
        </p:nvSpPr>
        <p:spPr>
          <a:xfrm>
            <a:off x="609600" y="1633538"/>
            <a:ext cx="8229600" cy="554038"/>
          </a:xfrm>
        </p:spPr>
        <p:txBody>
          <a:bodyPr/>
          <a:lstStyle/>
          <a:p>
            <a:pPr marL="0" indent="0">
              <a:buNone/>
            </a:pPr>
            <a:r>
              <a:rPr lang="vi-VN" sz="2800" b="1" dirty="0">
                <a:latin typeface="Times New Roman" panose="02020603050405020304" pitchFamily="18" charset="0"/>
                <a:cs typeface="Times New Roman" panose="02020603050405020304" pitchFamily="18" charset="0"/>
              </a:rPr>
              <a:t>Người dùng: </a:t>
            </a:r>
            <a:r>
              <a:rPr lang="en-US" sz="2800" b="1" dirty="0" err="1">
                <a:latin typeface="Times New Roman" panose="02020603050405020304" pitchFamily="18" charset="0"/>
                <a:cs typeface="Times New Roman" panose="02020603050405020304" pitchFamily="18" charset="0"/>
              </a:rPr>
              <a:t>Quản</a:t>
            </a:r>
            <a:r>
              <a:rPr lang="en-US" sz="2800" b="1" dirty="0">
                <a:latin typeface="Times New Roman" panose="02020603050405020304" pitchFamily="18" charset="0"/>
                <a:cs typeface="Times New Roman" panose="02020603050405020304" pitchFamily="18" charset="0"/>
              </a:rPr>
              <a:t> trị</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8</a:t>
            </a:fld>
            <a:endParaRPr lang="en-US" alt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1D2A972-2DCC-DE45-7354-DFAFD2D22643}"/>
              </a:ext>
            </a:extLst>
          </p:cNvPr>
          <p:cNvPicPr>
            <a:picLocks noChangeAspect="1"/>
          </p:cNvPicPr>
          <p:nvPr/>
        </p:nvPicPr>
        <p:blipFill>
          <a:blip r:embed="rId3"/>
          <a:stretch>
            <a:fillRect/>
          </a:stretch>
        </p:blipFill>
        <p:spPr>
          <a:xfrm>
            <a:off x="6769701" y="2180950"/>
            <a:ext cx="1230896" cy="1238674"/>
          </a:xfrm>
          <a:prstGeom prst="rect">
            <a:avLst/>
          </a:prstGeom>
        </p:spPr>
      </p:pic>
      <p:pic>
        <p:nvPicPr>
          <p:cNvPr id="8" name="Picture 7">
            <a:extLst>
              <a:ext uri="{FF2B5EF4-FFF2-40B4-BE49-F238E27FC236}">
                <a16:creationId xmlns:a16="http://schemas.microsoft.com/office/drawing/2014/main" id="{A89198D4-B630-C091-0B3A-D76E87790A0F}"/>
              </a:ext>
            </a:extLst>
          </p:cNvPr>
          <p:cNvPicPr>
            <a:picLocks noChangeAspect="1"/>
          </p:cNvPicPr>
          <p:nvPr/>
        </p:nvPicPr>
        <p:blipFill>
          <a:blip r:embed="rId4"/>
          <a:stretch>
            <a:fillRect/>
          </a:stretch>
        </p:blipFill>
        <p:spPr>
          <a:xfrm>
            <a:off x="1409700" y="2078333"/>
            <a:ext cx="1383704" cy="1309817"/>
          </a:xfrm>
          <a:prstGeom prst="rect">
            <a:avLst/>
          </a:prstGeom>
        </p:spPr>
      </p:pic>
      <p:pic>
        <p:nvPicPr>
          <p:cNvPr id="10" name="Picture 9">
            <a:extLst>
              <a:ext uri="{FF2B5EF4-FFF2-40B4-BE49-F238E27FC236}">
                <a16:creationId xmlns:a16="http://schemas.microsoft.com/office/drawing/2014/main" id="{696BCBF3-5CA5-FCE8-4D18-98F7D6CE8A0C}"/>
              </a:ext>
            </a:extLst>
          </p:cNvPr>
          <p:cNvPicPr>
            <a:picLocks noChangeAspect="1"/>
          </p:cNvPicPr>
          <p:nvPr/>
        </p:nvPicPr>
        <p:blipFill>
          <a:blip r:embed="rId5"/>
          <a:stretch>
            <a:fillRect/>
          </a:stretch>
        </p:blipFill>
        <p:spPr>
          <a:xfrm>
            <a:off x="4267200" y="2187576"/>
            <a:ext cx="990600" cy="1115415"/>
          </a:xfrm>
          <a:prstGeom prst="rect">
            <a:avLst/>
          </a:prstGeom>
        </p:spPr>
      </p:pic>
      <p:pic>
        <p:nvPicPr>
          <p:cNvPr id="12" name="Picture 11">
            <a:extLst>
              <a:ext uri="{FF2B5EF4-FFF2-40B4-BE49-F238E27FC236}">
                <a16:creationId xmlns:a16="http://schemas.microsoft.com/office/drawing/2014/main" id="{306BCC49-7730-5EC9-BA0D-D3C03CC7A9E9}"/>
              </a:ext>
            </a:extLst>
          </p:cNvPr>
          <p:cNvPicPr>
            <a:picLocks noChangeAspect="1"/>
          </p:cNvPicPr>
          <p:nvPr/>
        </p:nvPicPr>
        <p:blipFill>
          <a:blip r:embed="rId6"/>
          <a:stretch>
            <a:fillRect/>
          </a:stretch>
        </p:blipFill>
        <p:spPr>
          <a:xfrm>
            <a:off x="2590800" y="4228394"/>
            <a:ext cx="1222011" cy="1225771"/>
          </a:xfrm>
          <a:prstGeom prst="rect">
            <a:avLst/>
          </a:prstGeom>
        </p:spPr>
      </p:pic>
      <p:pic>
        <p:nvPicPr>
          <p:cNvPr id="14" name="Picture 13">
            <a:extLst>
              <a:ext uri="{FF2B5EF4-FFF2-40B4-BE49-F238E27FC236}">
                <a16:creationId xmlns:a16="http://schemas.microsoft.com/office/drawing/2014/main" id="{EF366799-2598-8DB5-9A71-EF1BBD22BED0}"/>
              </a:ext>
            </a:extLst>
          </p:cNvPr>
          <p:cNvPicPr>
            <a:picLocks noChangeAspect="1"/>
          </p:cNvPicPr>
          <p:nvPr/>
        </p:nvPicPr>
        <p:blipFill>
          <a:blip r:embed="rId7"/>
          <a:stretch>
            <a:fillRect/>
          </a:stretch>
        </p:blipFill>
        <p:spPr>
          <a:xfrm>
            <a:off x="6026050" y="4228394"/>
            <a:ext cx="1359099" cy="1149571"/>
          </a:xfrm>
          <a:prstGeom prst="rect">
            <a:avLst/>
          </a:prstGeom>
        </p:spPr>
      </p:pic>
      <p:sp>
        <p:nvSpPr>
          <p:cNvPr id="5" name="Content Placeholder 2">
            <a:extLst>
              <a:ext uri="{FF2B5EF4-FFF2-40B4-BE49-F238E27FC236}">
                <a16:creationId xmlns:a16="http://schemas.microsoft.com/office/drawing/2014/main" id="{592F4485-D616-183A-47B4-79D0DEFB03A4}"/>
              </a:ext>
            </a:extLst>
          </p:cNvPr>
          <p:cNvSpPr txBox="1">
            <a:spLocks/>
          </p:cNvSpPr>
          <p:nvPr/>
        </p:nvSpPr>
        <p:spPr bwMode="auto">
          <a:xfrm>
            <a:off x="1149052" y="3388150"/>
            <a:ext cx="1905000"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Quản lý đơn hàng</a:t>
            </a:r>
            <a:endParaRPr lang="en-US" sz="2400"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9223D276-2634-5096-FB0C-AB43C3C00B06}"/>
              </a:ext>
            </a:extLst>
          </p:cNvPr>
          <p:cNvSpPr txBox="1">
            <a:spLocks/>
          </p:cNvSpPr>
          <p:nvPr/>
        </p:nvSpPr>
        <p:spPr bwMode="auto">
          <a:xfrm>
            <a:off x="3771900" y="3388150"/>
            <a:ext cx="1905000"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Quản lý sản phẩm</a:t>
            </a:r>
            <a:endParaRPr lang="en-US" sz="2400" b="1"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94F0FB21-24D2-59D7-4661-3EEBA981A6EA}"/>
              </a:ext>
            </a:extLst>
          </p:cNvPr>
          <p:cNvSpPr txBox="1">
            <a:spLocks/>
          </p:cNvSpPr>
          <p:nvPr/>
        </p:nvSpPr>
        <p:spPr bwMode="auto">
          <a:xfrm>
            <a:off x="6601074" y="3419624"/>
            <a:ext cx="1568149"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Quản lý tài khoản,</a:t>
            </a:r>
            <a:endParaRPr lang="en-US" sz="2400" b="1"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874CE100-7372-CC00-A09B-95C839C7DB07}"/>
              </a:ext>
            </a:extLst>
          </p:cNvPr>
          <p:cNvSpPr txBox="1">
            <a:spLocks/>
          </p:cNvSpPr>
          <p:nvPr/>
        </p:nvSpPr>
        <p:spPr bwMode="auto">
          <a:xfrm>
            <a:off x="2249305" y="5428968"/>
            <a:ext cx="1905000"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Quản lý nhập kho </a:t>
            </a:r>
            <a:endParaRPr lang="en-US" sz="2400" b="1" dirty="0">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617F3B9D-AE04-9DAB-F1A3-1248C14D48C2}"/>
              </a:ext>
            </a:extLst>
          </p:cNvPr>
          <p:cNvSpPr txBox="1">
            <a:spLocks/>
          </p:cNvSpPr>
          <p:nvPr/>
        </p:nvSpPr>
        <p:spPr bwMode="auto">
          <a:xfrm>
            <a:off x="5753099" y="5454165"/>
            <a:ext cx="1905000" cy="68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vi-VN" sz="2400" b="1" dirty="0">
                <a:latin typeface="Times New Roman" panose="02020603050405020304" pitchFamily="18" charset="0"/>
                <a:cs typeface="Times New Roman" panose="02020603050405020304" pitchFamily="18" charset="0"/>
              </a:rPr>
              <a:t>Quản lý doanh thu</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1393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solidFill>
                  <a:srgbClr val="0033CC"/>
                </a:solidFill>
                <a:latin typeface="Times New Roman" panose="02020603050405020304" pitchFamily="18" charset="0"/>
                <a:cs typeface="Times New Roman" panose="02020603050405020304" pitchFamily="18" charset="0"/>
              </a:rPr>
              <a:t>II. </a:t>
            </a:r>
            <a:r>
              <a:rPr lang="vi-VN" i="1" dirty="0">
                <a:solidFill>
                  <a:srgbClr val="0033CC"/>
                </a:solidFill>
                <a:latin typeface="Times New Roman" panose="02020603050405020304" pitchFamily="18" charset="0"/>
                <a:cs typeface="Times New Roman" panose="02020603050405020304" pitchFamily="18" charset="0"/>
              </a:rPr>
              <a:t>MỤC TIÊU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endParaRPr lang="vi-VN" sz="2400"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F4F63AB-74FF-4D4D-9C96-7E67E70BF8FF}" type="slidenum">
              <a:rPr lang="en-US" altLang="en-US" smtClean="0">
                <a:latin typeface="Times New Roman" panose="02020603050405020304" pitchFamily="18" charset="0"/>
                <a:cs typeface="Times New Roman" panose="02020603050405020304" pitchFamily="18" charset="0"/>
              </a:rPr>
              <a:pPr/>
              <a:t>9</a:t>
            </a:fld>
            <a:endParaRPr lang="en-US" altLang="en-US">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AB843FFE-5731-98FA-3165-4DAC9E3617D8}"/>
              </a:ext>
            </a:extLst>
          </p:cNvPr>
          <p:cNvSpPr txBox="1">
            <a:spLocks/>
          </p:cNvSpPr>
          <p:nvPr/>
        </p:nvSpPr>
        <p:spPr bwMode="auto">
          <a:xfrm>
            <a:off x="533400" y="1633538"/>
            <a:ext cx="8229600" cy="469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vi-VN" b="1" dirty="0">
                <a:latin typeface="Times New Roman" panose="02020603050405020304" pitchFamily="18" charset="0"/>
                <a:cs typeface="Times New Roman" panose="02020603050405020304" pitchFamily="18" charset="0"/>
              </a:rPr>
              <a:t>Mục tiêu chính của đề tài</a:t>
            </a:r>
            <a:endParaRPr lang="en-US" b="1"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mang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mua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sắm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khách hàng</a:t>
            </a:r>
            <a:r>
              <a:rPr lang="en-US" sz="2400" dirty="0">
                <a:latin typeface="Times New Roman" panose="02020603050405020304" pitchFamily="18" charset="0"/>
                <a:cs typeface="Times New Roman" panose="02020603050405020304" pitchFamily="18" charset="0"/>
              </a:rPr>
              <a:t>.</a:t>
            </a:r>
          </a:p>
          <a:p>
            <a:r>
              <a:rPr lang="en-US" sz="2400" dirty="0" err="1">
                <a:latin typeface="Times New Roman" panose="02020603050405020304" pitchFamily="18" charset="0"/>
                <a:cs typeface="Times New Roman" panose="02020603050405020304" pitchFamily="18" charset="0"/>
              </a:rPr>
              <a:t>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tiết</a:t>
            </a:r>
            <a:r>
              <a:rPr lang="en-US" sz="2400" dirty="0">
                <a:latin typeface="Times New Roman" panose="02020603050405020304" pitchFamily="18" charset="0"/>
                <a:cs typeface="Times New Roman" panose="02020603050405020304" pitchFamily="18" charset="0"/>
              </a:rPr>
              <a:t>.</a:t>
            </a:r>
          </a:p>
          <a:p>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a:t>
            </a:r>
          </a:p>
          <a:p>
            <a:r>
              <a:rPr lang="vi-VN" sz="2400" dirty="0">
                <a:latin typeface="Times New Roman" panose="02020603050405020304" pitchFamily="18" charset="0"/>
                <a:cs typeface="Times New Roman" panose="02020603050405020304" pitchFamily="18" charset="0"/>
              </a:rPr>
              <a:t>Tăng cường bảo mật và độ tin cậy.</a:t>
            </a:r>
          </a:p>
          <a:p>
            <a:r>
              <a:rPr lang="vi-VN" sz="2400" dirty="0">
                <a:latin typeface="Times New Roman" panose="02020603050405020304" pitchFamily="18" charset="0"/>
                <a:cs typeface="Times New Roman" panose="02020603050405020304" pitchFamily="18" charset="0"/>
              </a:rPr>
              <a:t>Tối ưu hóa trang web cho các công cụ tìm kiếm.</a:t>
            </a:r>
          </a:p>
          <a:p>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giỏ</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trực</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tuyến.</a:t>
            </a:r>
          </a:p>
          <a:p>
            <a:r>
              <a:rPr lang="vi-VN" sz="2400" dirty="0">
                <a:latin typeface="Times New Roman" panose="02020603050405020304" pitchFamily="18" charset="0"/>
                <a:cs typeface="Times New Roman" panose="02020603050405020304" pitchFamily="18" charset="0"/>
              </a:rPr>
              <a:t>Xây dựng cộng đồng và tương tác với khách hàng.</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FontTx/>
              <a:buNone/>
            </a:pPr>
            <a:endParaRPr lang="en-US" dirty="0">
              <a:latin typeface="Times New Roman" panose="02020603050405020304" pitchFamily="18" charset="0"/>
              <a:cs typeface="Times New Roman" panose="02020603050405020304" pitchFamily="18" charset="0"/>
            </a:endParaRPr>
          </a:p>
          <a:p>
            <a:pPr marL="0" indent="0">
              <a:buFontTx/>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854719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1875</TotalTime>
  <Words>2467</Words>
  <Application>Microsoft Office PowerPoint</Application>
  <PresentationFormat>On-screen Show (4:3)</PresentationFormat>
  <Paragraphs>245</Paragraphs>
  <Slides>28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-apple-system</vt:lpstr>
      <vt:lpstr>Arial</vt:lpstr>
      <vt:lpstr>Calibri</vt:lpstr>
      <vt:lpstr>Noto Sans Symbols</vt:lpstr>
      <vt:lpstr>Raleway Light</vt:lpstr>
      <vt:lpstr>Times New Roman</vt:lpstr>
      <vt:lpstr>Wingdings</vt:lpstr>
      <vt:lpstr>Default Design</vt:lpstr>
      <vt:lpstr>TRƯỜNG ĐẠI HỌC CẦN THƠ KHOA CÔNG NGHỆ THÔNG TIN VÀ TRUYỀN THÔNG </vt:lpstr>
      <vt:lpstr>NỘI DUNG BÁO CÁO</vt:lpstr>
      <vt:lpstr>I. GIỚI THIỆU</vt:lpstr>
      <vt:lpstr>I. GIỚI THIỆU</vt:lpstr>
      <vt:lpstr>I. GIỚI THIỆU</vt:lpstr>
      <vt:lpstr>I. GIỚI THIỆU</vt:lpstr>
      <vt:lpstr>I. GIỚI THIỆU</vt:lpstr>
      <vt:lpstr>I. GIỚI THIỆU</vt:lpstr>
      <vt:lpstr>II. MỤC TIÊU</vt:lpstr>
      <vt:lpstr>III. NỘI DUNG VÀ KẾT QUẢ</vt:lpstr>
      <vt:lpstr>III. NỘI DUNG VÀ KẾT QUẢ</vt:lpstr>
      <vt:lpstr>III. NỘI DUNG VÀ KẾT QUẢ</vt:lpstr>
      <vt:lpstr>III. NỘI DUNG VÀ KẾT QUẢ</vt:lpstr>
      <vt:lpstr>III. NỘI DUNG VÀ KẾT QUẢ</vt:lpstr>
      <vt:lpstr>III. NỘI DUNG VÀ KẾT QUẢ</vt:lpstr>
      <vt:lpstr>III. NỘI DUNG VÀ KẾT QUẢ</vt:lpstr>
      <vt:lpstr>III. NỘI DUNG VÀ KẾT QUẢ</vt:lpstr>
      <vt:lpstr>III. NỘI DUNG VÀ KẾT QUẢ</vt:lpstr>
      <vt:lpstr>III. NỘI DUNG VÀ KẾT QUẢ</vt:lpstr>
      <vt:lpstr>III. NỘI DUNG VÀ KẾT QUẢ</vt:lpstr>
      <vt:lpstr>IV. KẾT LUẬN VÀ HƯỚNG PHÁT TRIỂN</vt:lpstr>
      <vt:lpstr>IV. KẾT LUẬN VÀ HƯỚNG PHÁT TRIỂN</vt:lpstr>
      <vt:lpstr>IV. KẾT LUẬN VÀ HƯỚNG PHÁT TRIỂN</vt:lpstr>
      <vt:lpstr>IV. KẾT LUẬN VÀ HƯỚNG PHÁT TRIỂN</vt:lpstr>
      <vt:lpstr>IV. KẾT LUẬN VÀ HƯỚNG PHÁT TRIỂN</vt:lpstr>
      <vt:lpstr>TÀI LIỆU THAM KHẢO</vt:lpstr>
      <vt:lpstr>DEMO</vt:lpstr>
      <vt:lpstr>PowerPoint Presentation</vt:lpstr>
    </vt:vector>
  </TitlesOfParts>
  <Company>CANTHO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LRC</dc:creator>
  <cp:lastModifiedBy>Hiển Nè</cp:lastModifiedBy>
  <cp:revision>275</cp:revision>
  <dcterms:created xsi:type="dcterms:W3CDTF">2008-08-06T06:37:20Z</dcterms:created>
  <dcterms:modified xsi:type="dcterms:W3CDTF">2024-11-18T13:59:03Z</dcterms:modified>
</cp:coreProperties>
</file>